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  <p:sldMasterId id="2147483653" r:id="rId3"/>
    <p:sldMasterId id="2147483749" r:id="rId4"/>
    <p:sldMasterId id="2147483829" r:id="rId5"/>
    <p:sldMasterId id="2147483841" r:id="rId6"/>
  </p:sldMasterIdLst>
  <p:notesMasterIdLst>
    <p:notesMasterId r:id="rId34"/>
  </p:notesMasterIdLst>
  <p:sldIdLst>
    <p:sldId id="258" r:id="rId7"/>
    <p:sldId id="330" r:id="rId8"/>
    <p:sldId id="332" r:id="rId9"/>
    <p:sldId id="321" r:id="rId10"/>
    <p:sldId id="322" r:id="rId11"/>
    <p:sldId id="319" r:id="rId12"/>
    <p:sldId id="323" r:id="rId13"/>
    <p:sldId id="324" r:id="rId14"/>
    <p:sldId id="326" r:id="rId15"/>
    <p:sldId id="328" r:id="rId16"/>
    <p:sldId id="289" r:id="rId17"/>
    <p:sldId id="261" r:id="rId18"/>
    <p:sldId id="287" r:id="rId19"/>
    <p:sldId id="292" r:id="rId20"/>
    <p:sldId id="290" r:id="rId21"/>
    <p:sldId id="298" r:id="rId22"/>
    <p:sldId id="299" r:id="rId23"/>
    <p:sldId id="296" r:id="rId24"/>
    <p:sldId id="297" r:id="rId25"/>
    <p:sldId id="265" r:id="rId26"/>
    <p:sldId id="275" r:id="rId27"/>
    <p:sldId id="307" r:id="rId28"/>
    <p:sldId id="308" r:id="rId29"/>
    <p:sldId id="309" r:id="rId30"/>
    <p:sldId id="276" r:id="rId31"/>
    <p:sldId id="315" r:id="rId32"/>
    <p:sldId id="313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FF"/>
    <a:srgbClr val="CC00CC"/>
    <a:srgbClr val="00FF00"/>
    <a:srgbClr val="CC0000"/>
    <a:srgbClr val="333399"/>
    <a:srgbClr val="FFFF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E948FC3-91EB-4B76-8CD0-4641F24BE7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E89891-F4AE-4742-9B3E-89E0ADAE78C9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DB60C1-58E6-42F1-8A14-9CE613B605CA}" type="slidenum">
              <a:rPr lang="en-US" altLang="en-US" sz="1200"/>
              <a:pPr algn="r" eaLnBrk="1" hangingPunct="1"/>
              <a:t>1</a:t>
            </a:fld>
            <a:endParaRPr lang="en-US" altLang="en-US" sz="1200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871F75-7593-4BD7-AA04-5F3735E402D3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24579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FD59B90-DEB4-4F36-9E78-7D0AE3DBB9DF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E2BC8C-24D2-42A2-9E4C-4B7C211749C9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26627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FAEE861-D613-40FD-8055-96277A15456F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8ABFA5-72C1-4CBD-9651-503A54592E72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28675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141210A-5B63-4FB7-B2DA-8840740EBEB3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F03F46-D4C3-4B78-88D0-3300BB893AEE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30723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7331957-1B56-451A-863E-69F454413E3A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F5A36A-5C54-445B-8367-E7832EDC9777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32771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DA6E4D2-9E44-42A3-B30B-876B492EA700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8D1722-9263-4C60-A592-8A68672396ED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34819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3D5C685-9C8B-49BB-903C-751633EA50A0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1B6F2C-1D85-4041-A6E8-FC610B30AEB7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36867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5C310BF-50E8-4C16-BDF7-8A41E846F7AA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D275E7-7D82-4FEC-AC46-3EC8FDCEB982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38915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253108D-1680-43F5-9ED5-1FF60AB37101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BF1737-DFBA-4C5B-BFCF-0080A1462C17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40963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0936A39-F203-48F2-878F-FB7381FCF60C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7F4B0A-A433-4F40-810D-926772D3C20C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43011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5636349-53E8-4313-A501-45C68020B630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D925E7-D0E8-4595-ADB3-BB531A0429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5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8364B6-880A-4F44-B810-6E99F866A54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80294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7E40E6-6592-4EC6-86E8-3548CE060F2E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48131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AF58149-2C54-4B38-B6A9-789DB68B19FF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D925E7-D0E8-4595-ADB3-BB531A0429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5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8364B6-880A-4F44-B810-6E99F866A54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9931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D925E7-D0E8-4595-ADB3-BB531A0429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5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8364B6-880A-4F44-B810-6E99F866A54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76534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D925E7-D0E8-4595-ADB3-BB531A0429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5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8364B6-880A-4F44-B810-6E99F866A54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70801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D925E7-D0E8-4595-ADB3-BB531A0429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5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8364B6-880A-4F44-B810-6E99F866A54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6683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D925E7-D0E8-4595-ADB3-BB531A0429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5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8364B6-880A-4F44-B810-6E99F866A54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9298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D925E7-D0E8-4595-ADB3-BB531A0429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5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8364B6-880A-4F44-B810-6E99F866A54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96537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6583C7-A8B3-4E17-A551-A6BA4318ADF0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22531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EEDEE8D-FD26-40AA-977D-06F21910544F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2D213-D737-4C66-A6F6-792D184D0E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72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8F5-6EE7-4B8D-B1DB-A8971AC012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55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9598C-0D28-48F8-9365-24E40140E5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425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F702A-80C5-4CEA-8F41-F6CC1590FB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692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12DD8-EE7F-4183-B7E2-7D05191514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940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08101-D9EB-4A8F-AAD2-A3BA7374F1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212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5C5E-331E-44D0-A6B3-1932E3D77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60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CD5DB-FA52-4670-A245-6197A3F13A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99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1380-D418-4E88-93E9-8F31C10585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674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E7951-9B66-4833-B527-648124BD8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218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FDD56-76E0-4D22-B0F0-26C477F397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46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48583-5F65-4A25-A7C7-6DF581DCC5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72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574E1-44B3-40F5-9960-A20944B4C3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382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1F071-8BA6-455C-A74A-8595229AC4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237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99D05-DEDD-4E94-86DD-7126AA6F1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712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7190F-123E-40DB-BEC7-253A53A4D1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163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92C3C-64DF-4262-BF38-C5B8D63315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479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0DD72-405D-45FC-8AD2-7993217599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834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90FE8-E32E-4862-8DC8-F67ACB6677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858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80BCF-D4B5-4551-A805-9657C6A819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431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77EFA-D4DE-4F0D-956A-4A8D542B28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02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DEC96-BDDE-44E1-87C2-C2E122CC87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06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2D92D-5BEC-4E50-B81D-3A939EC4D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939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AAB7C-A009-45BF-95BC-8FA4F33677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9098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0241E-96E6-46DF-849A-CCCB6CD25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407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2A60C-B4EE-41E1-AD3F-FB52920B90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177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523FC-740B-4D57-B6EB-973D5A390F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223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9EA43-5AB4-461E-9C99-AABCE7C791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104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674E2-B570-477B-BC9F-6B8364A48F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2286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99004-BED0-4FF8-A283-7716B9B5EF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3699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40C15-4C6C-44E4-B70E-172C4FA725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0862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DC25-BEA0-4CB7-A455-CFB374AD9B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143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784A8-FED7-4D8D-9D06-E2CF74A762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49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76B96-93CA-4765-BBE4-29F4C58A08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0765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0171E-8F22-497E-8377-7D91FC3A07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3718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C9942-4863-473F-BE50-A2211C5476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5532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8D088-5DA6-4FEB-B57C-895059C031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0980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F0EC0-13A6-4866-A6F7-754E159B7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9494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0">
                <a:solidFill>
                  <a:srgbClr val="9FE0F5"/>
                </a:solidFill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0">
                <a:solidFill>
                  <a:srgbClr val="9FE0F5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18494-AF3B-43E9-AD28-9758030D73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3253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418DC-8A14-4260-A9C3-289CAB3F6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4245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0">
                <a:solidFill>
                  <a:srgbClr val="9FE0F5"/>
                </a:solidFill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0">
                <a:solidFill>
                  <a:srgbClr val="9FE0F5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1D52-91F7-455A-BAA9-52978D305A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3028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F58A9-C750-4F90-AD64-707FEE4693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3384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72B3C-C43B-47DB-916E-3CFFDEF28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2527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8A923-EF47-4D2C-BADE-8D9DEC041C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386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21DD5-DC10-4EE9-B420-B6091C9DBB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7139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1E18F-55E2-47E9-8514-67EE7B51F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1E18A-2247-453D-BE56-7B77FE35D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CA020-0755-42B1-B52A-A2DC09B7D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442B74B-9762-4F69-A318-9E8A6FA57372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24-09-2021</a:t>
            </a:fld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A49ED-B705-47BD-BDEE-F738B5296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E1CA5-0400-4CAB-8201-DA755912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310CA9-1139-4028-ADF2-614DE60CA581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144183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95FD9-E490-4794-8128-BD346E9A2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42243-2352-4A5A-903E-78F42E899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B2E73-6FAD-4F01-B816-80F7D1629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442B74B-9762-4F69-A318-9E8A6FA57372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24-09-2021</a:t>
            </a:fld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5F8F6-79A5-4FEC-89EC-1D3FD6F7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A08EE-E7FF-428B-AD62-BDEB87B46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310CA9-1139-4028-ADF2-614DE60CA581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449146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81CAB-5BD1-4613-B40C-29B0EBA49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BB0AE-553A-40E7-BCC7-A2086716C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C3B3D-86C7-4D8C-94F0-9A268AB53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442B74B-9762-4F69-A318-9E8A6FA57372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24-09-2021</a:t>
            </a:fld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48326-39E4-457F-8DEE-908C8874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A40DB-27BC-40CC-A6D5-93B51D1F5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310CA9-1139-4028-ADF2-614DE60CA581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96116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9E56D-0359-4302-83A6-9489ADE4C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47EF8-5F0F-4E6C-83BA-5BA6A8CB1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6FB06-88FE-4B49-9AD0-25E5FA836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CC79B-B5DC-47EA-8097-63BAAEB2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442B74B-9762-4F69-A318-9E8A6FA57372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24-09-2021</a:t>
            </a:fld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52FA2-91F0-430B-BB3C-DBA95A70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FE9AC-F3F7-4E5A-BC79-22F014AF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310CA9-1139-4028-ADF2-614DE60CA581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497472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4BB39-33A7-41ED-BFEC-BF5CDE4BB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CC4B0-3724-44FF-B09A-3C8213486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A716C-4430-412A-9D83-D55DE7A2E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D63D8F-5DA0-4724-B30F-7A098945A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794F9F-5A74-432A-A9EF-FBFAC495BD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830C3-30C2-495A-B9B6-A6BA948D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442B74B-9762-4F69-A318-9E8A6FA57372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24-09-2021</a:t>
            </a:fld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F35D1E-8903-4EA1-BB52-0B282BE67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8A1BAE-AA09-42F0-BD6F-ADF6DAB83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310CA9-1139-4028-ADF2-614DE60CA581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583295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11B4-99CD-49D6-B899-F7110AB5C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1F289-C2B5-433C-AD70-822575F87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442B74B-9762-4F69-A318-9E8A6FA57372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24-09-2021</a:t>
            </a:fld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0FCF1-F13D-453A-99CE-D554B14E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AE9F6-3EB7-4595-BC58-9982F3A50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310CA9-1139-4028-ADF2-614DE60CA581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432357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F24513-29B7-4833-B945-121DF34A2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442B74B-9762-4F69-A318-9E8A6FA57372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24-09-2021</a:t>
            </a:fld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803B45-34EE-491A-BF1F-C36856208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01348-3FD4-4CCD-8924-BDAE5FB0D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310CA9-1139-4028-ADF2-614DE60CA581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919742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4B493-1564-4B6F-8745-63550B94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BC073-8564-406F-9669-135A72352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44D95-7D66-49F6-A66B-680E7163B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72B99-9AB8-487B-89DA-71B11B53A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442B74B-9762-4F69-A318-9E8A6FA57372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24-09-2021</a:t>
            </a:fld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1A9B0-036C-4A10-B8E5-77DDA0D55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ADF59-8069-442B-A2DA-218071DC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310CA9-1139-4028-ADF2-614DE60CA581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0381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C0D9-4A40-4C90-8EED-C259C4544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47214E-574A-4BA4-AD32-ABABDA7B5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EBD40-F3BB-4D6F-BADA-827B437AA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4B3EE-EB7B-4760-9961-3AB409FF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442B74B-9762-4F69-A318-9E8A6FA57372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24-09-2021</a:t>
            </a:fld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20A0AE-E61C-4F8A-8D44-8D18D402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114CC-208D-4707-8CD6-9B35C405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310CA9-1139-4028-ADF2-614DE60CA581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7322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6F5E1-605B-442A-9163-F9E31238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F64617-CDD2-4286-9AA9-61FAF364C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90AE8-E594-4EB2-8B3E-272235278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442B74B-9762-4F69-A318-9E8A6FA57372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24-09-2021</a:t>
            </a:fld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9D1B0-FDDD-4648-A89C-6C1D841B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FA706-35B4-4593-9C95-FDA18E82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310CA9-1139-4028-ADF2-614DE60CA581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090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989CE-699D-443D-B878-4BFB4615AA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3017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D7D6B0-8D1C-4FA1-B431-FEF5D8E74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D334E4-2496-466D-AA2E-D8CA062F6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DC55E-6001-441B-8F7A-424277B9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442B74B-9762-4F69-A318-9E8A6FA57372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24-09-2021</a:t>
            </a:fld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992CA-43C3-4D25-9016-637863687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30BDD-8C72-4EAF-AB01-C3BA964FC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310CA9-1139-4028-ADF2-614DE60CA581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358163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9CC7-BB8B-40C3-92E3-B78CB63CD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F589FF-2E44-4CF2-878D-7861F1481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45F22-6E1B-4037-9B97-9750A6C65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ECC2803-A5B9-4E0D-906D-9ACF470AA7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9/24/2021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6FDF1-5AAA-4306-9784-D380A5AE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012E-200B-4D68-A1BB-C70BC8FA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FA3CD1-ACCD-415B-A52C-41E7475192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672749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5AF40-408C-47C8-8CC2-6DB6EA9A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5AFD7-A13D-4C40-A968-A20D3B768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0AC0F-45D6-4986-A44B-5A2FF7315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ECC2803-A5B9-4E0D-906D-9ACF470AA7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9/24/2021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84C8B-7ABE-472D-BA43-9AAC4421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7C13C-C24D-4240-9363-FCF899272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FA3CD1-ACCD-415B-A52C-41E7475192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06527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14BE-B692-4C10-A9B4-B6CEADF75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201E2-285B-4D58-8473-F1988F403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82177-B64D-45EF-AA30-AF9F832DA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ECC2803-A5B9-4E0D-906D-9ACF470AA7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9/24/2021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D47C0-29E8-4493-AADF-AF2095E38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FC121-91F6-4E9A-961E-9976A837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FA3CD1-ACCD-415B-A52C-41E7475192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365477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AA2F9-BA90-4EA0-85C7-6110506A1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F797C-467D-48E8-A35F-AA4D76554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A54D6-2D7D-4C2A-BAD2-F450D5550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7DA01-D6EF-45E5-88EB-38AD657C8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ECC2803-A5B9-4E0D-906D-9ACF470AA7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9/24/2021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845E6-D0CB-411A-8835-9CA3A810A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694D0-F968-4CBD-84CD-0DBB18D6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FA3CD1-ACCD-415B-A52C-41E7475192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197003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853E-CBE9-48E4-A8CD-6036E5A3A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5A0CC-1D0F-4E23-A094-3004EC767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A4D71-648A-49F6-B76D-833238018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12F90E-64D0-46E9-97B2-607B5B0C0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2843EF-CE6A-4A4F-ABA0-477AABECE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54F20D-11A4-4E10-9863-5310612F5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ECC2803-A5B9-4E0D-906D-9ACF470AA7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9/24/2021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DB5B2D-3484-4DB3-9E62-45CC30CB0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4A8020-6626-4E34-9D06-FE7E4B739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FA3CD1-ACCD-415B-A52C-41E7475192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44715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DA4F-9328-481D-85B6-01FB979D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CF84D-E27F-48AB-B47D-122FD71F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ECC2803-A5B9-4E0D-906D-9ACF470AA7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9/24/2021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B13046-755F-475B-B1EA-0CEA1F709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EB497-0A79-4716-BBC1-8C202E6A3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FA3CD1-ACCD-415B-A52C-41E7475192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861778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D1C12-188C-47F4-9DA2-6379C514F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ECC2803-A5B9-4E0D-906D-9ACF470AA7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9/24/2021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1161F1-D94A-4B4F-AACE-7E24166E2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B4DCF-4DF0-4199-820B-BD2E3A57A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FA3CD1-ACCD-415B-A52C-41E7475192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69605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FAB10-7A72-4EE9-8276-884490989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608B4-04FF-49E2-9169-8EBA0E4D8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BD1EF1-3DC1-4260-B525-5EF7F9A10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16E14-4834-411D-8C81-0388A0A8E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ECC2803-A5B9-4E0D-906D-9ACF470AA7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9/24/2021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0ECD5-B779-4A15-A8E1-11D01D45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8A351-7F24-4F44-9293-A703ADCBC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FA3CD1-ACCD-415B-A52C-41E7475192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913139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DEDF9-BC5D-4523-AAB3-9028DAA31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9E3C9-64FB-4EC7-9651-D7B94578E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9FDD1-E01D-4EBD-A970-6894B868B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1F213-B88D-43E8-992F-4111C9485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ECC2803-A5B9-4E0D-906D-9ACF470AA7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9/24/2021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CCB9A-9A8B-49CC-BDFB-4D8F1317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D271D-9DB4-4C0F-A923-65C329D9D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FA3CD1-ACCD-415B-A52C-41E7475192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9116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2070B-20C1-4A7B-8CD5-D73E890F62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1048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76903-C008-4754-93BD-6B0381A66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03DE76-1167-4C48-8E1A-C0C260031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A28FE-AA10-4DA6-A0D3-67135339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ECC2803-A5B9-4E0D-906D-9ACF470AA7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9/24/2021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634C7-4B0B-4691-BD65-8956DB511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950BD-2C1D-46D9-8BC1-C360CA104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FA3CD1-ACCD-415B-A52C-41E7475192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900201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42B515-DD9F-4CAA-81A6-1D00C253A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40D68-05F4-476C-8F65-C2D28D35F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86DF8-6419-44D1-B248-177926BE0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ECC2803-A5B9-4E0D-906D-9ACF470AA7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9/24/2021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0614B-585B-4F68-A96B-18C0B1C7A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75C4C-187B-4D67-819B-35570AA85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FA3CD1-ACCD-415B-A52C-41E7475192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5316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63B2E-CD95-49B0-B388-AD21BBA42F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55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F8981-1287-4C2C-897F-70BC0B3D6C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81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32324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4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5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6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7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8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9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0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1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2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3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4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5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6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7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8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9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6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0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1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2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3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4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5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6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7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8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9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0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1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2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3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4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5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6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9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1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2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3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4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5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7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9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0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1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2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3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4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7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8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9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0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2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3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4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5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6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7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8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0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1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2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3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4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5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6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7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8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9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0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1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2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3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4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5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6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4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5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6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8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9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1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2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4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5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6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8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9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0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1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2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3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4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5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6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7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9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0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1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2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3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4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5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6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7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1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2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3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4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5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6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7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9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0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1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2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3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4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5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6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7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9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0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1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2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3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4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5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6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7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8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0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1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2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3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4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5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6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7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8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5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6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7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8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9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0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1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2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3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4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5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6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7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8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3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4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5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6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7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3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4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5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6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7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8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9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1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2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3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4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5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6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7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8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39" name="Rectangle 220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" name="Rectangle 2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1" name="Rectangle 2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1DA88C5-581B-4BC4-AE6D-FAE344116C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A5815D6-92C5-4D9A-BD3B-144664A809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4" name="Title Placeholder 4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F9F9F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308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3082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08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en-US" alt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/>
            </a:lvl1pPr>
          </a:lstStyle>
          <a:p>
            <a:pPr>
              <a:defRPr/>
            </a:pPr>
            <a:fld id="{7FAEFCDC-7156-4B7D-82BE-721035815B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8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0D8B0BA-A092-4797-B283-C1AF21F549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7" r:id="rId11"/>
    <p:sldLayoutId id="2147483822" r:id="rId12"/>
    <p:sldLayoutId id="2147483828" r:id="rId13"/>
    <p:sldLayoutId id="2147483823" r:id="rId14"/>
    <p:sldLayoutId id="2147483824" r:id="rId15"/>
    <p:sldLayoutId id="2147483825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8DCF4D-9C70-454D-8279-5EAD8590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8DF8E-C08C-498C-AAB8-C7DCE90C1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89BBB-6D05-433A-9CD4-0A63C09BF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442B74B-9762-4F69-A318-9E8A6FA57372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24-09-2021</a:t>
            </a:fld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8A899-4B8C-48E5-BFB3-ED48A4506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9200B-A370-4DF9-A106-989BDF9AA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310CA9-1139-4028-ADF2-614DE60CA581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539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BC6B38-E1DB-4EDE-A3D4-95D64191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39C45-24BC-4988-85D7-9B8FF34AC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A50D4-2ED5-4384-A441-A7F74C971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ECC2803-A5B9-4E0D-906D-9ACF470AA7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9/24/2021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06E66-4F7F-4964-A2CD-C94B1421A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28659-2754-4258-B5A7-955DBC54A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FA3CD1-ACCD-415B-A52C-41E7475192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7296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6.xml"/><Relationship Id="rId6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10" Type="http://schemas.openxmlformats.org/officeDocument/2006/relationships/image" Target="../media/image8.sv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slide0003_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259632" y="1829853"/>
            <a:ext cx="44644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Bài thực hành</a:t>
            </a:r>
            <a:r>
              <a:rPr lang="en-US" altLang="en-US" sz="3000" b="1" smtClean="0">
                <a:solidFill>
                  <a:srgbClr val="000099"/>
                </a:solidFill>
              </a:rPr>
              <a:t> số 3: 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267744" y="2508774"/>
            <a:ext cx="62642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LÀM QUEN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4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VỚI FREE PASCAL(t.t)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47664" y="188640"/>
            <a:ext cx="34559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Thứ tư 22.9.2021</a:t>
            </a:r>
            <a:endParaRPr lang="en-US" altLang="en-US" sz="3000" b="1" smtClean="0">
              <a:solidFill>
                <a:srgbClr val="000099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91680" y="1004110"/>
            <a:ext cx="684033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000" b="1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TRƯỜNG THCS TÂN XUÂN</a:t>
            </a:r>
            <a:endParaRPr lang="en-US" altLang="en-US" sz="3000" b="1" smtClean="0">
              <a:solidFill>
                <a:srgbClr val="CC00CC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115616" y="54510"/>
            <a:ext cx="7086600" cy="86201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CỦNG CỐ KIẾN THỨC: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9971"/>
            <a:ext cx="4473615" cy="30130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11960" y="1196752"/>
            <a:ext cx="4932040" cy="195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955" marR="0" lvl="0" indent="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A.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 lệnh Writeln/Write/ Readln;	</a:t>
            </a: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401955" marR="0" lvl="0" indent="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B.Từ Khóa ; Tên chương trình</a:t>
            </a:r>
          </a:p>
          <a:p>
            <a:pPr marL="401955" marR="0" lvl="0" indent="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C.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Tên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thư viện (CRT) 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/</a:t>
            </a:r>
          </a:p>
          <a:p>
            <a:pPr marL="401955" marR="0" lvl="0" indent="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Lệnh xóa màn hình(CLRSCR)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Thiếu dấu ; và dấu .	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52925"/>
            <a:ext cx="4352925" cy="2505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072" y="4841776"/>
            <a:ext cx="3573666" cy="2016224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1835696" y="3933056"/>
            <a:ext cx="648072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>
            <a:off x="4082852" y="5374197"/>
            <a:ext cx="1152128" cy="648072"/>
          </a:xfrm>
          <a:prstGeom prst="stripedRightArrow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58916" y="330732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Dịch Chương trình</a:t>
            </a:r>
            <a:endParaRPr lang="en-US" sz="2400" b="1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58916" y="3804037"/>
            <a:ext cx="4409628" cy="935915"/>
            <a:chOff x="4658916" y="3804037"/>
            <a:chExt cx="4409628" cy="935915"/>
          </a:xfrm>
        </p:grpSpPr>
        <p:sp>
          <p:nvSpPr>
            <p:cNvPr id="11" name="TextBox 10"/>
            <p:cNvSpPr txBox="1"/>
            <p:nvPr/>
          </p:nvSpPr>
          <p:spPr>
            <a:xfrm>
              <a:off x="4658916" y="4278287"/>
              <a:ext cx="3816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chemeClr val="bg1"/>
                  </a:solidFill>
                </a:rPr>
                <a:t> Chọn </a:t>
              </a:r>
              <a:r>
                <a:rPr lang="en-US" sz="2400" b="1" smtClean="0">
                  <a:solidFill>
                    <a:srgbClr val="FF0000"/>
                  </a:solidFill>
                </a:rPr>
                <a:t>Run /  Run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58916" y="3804037"/>
              <a:ext cx="4409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FF0000"/>
                  </a:solidFill>
                </a:rPr>
                <a:t>Bấm lệnh&lt;Ctrl+F9&gt;  </a:t>
              </a:r>
              <a:r>
                <a:rPr lang="en-US" sz="2400" b="1" smtClean="0">
                  <a:solidFill>
                    <a:schemeClr val="bg1"/>
                  </a:solidFill>
                </a:rPr>
                <a:t>hoặc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08191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988840"/>
            <a:ext cx="4571678" cy="252028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360362" y="344488"/>
            <a:ext cx="8532117" cy="941796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69804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2400" b="1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B.PHẦN THỰC HÀNH TRÊN MÁY TÍNH/LAPTOP/ĐIỆN THOẠI THÔNG MINH</a:t>
            </a:r>
            <a:endParaRPr lang="en-US" sz="240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1289913"/>
            <a:ext cx="8712968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</a:t>
            </a: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1:Viết </a:t>
            </a: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chương trình in ra màn hình Lớp và họ tên của em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VCT</a:t>
            </a:r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Program </a:t>
            </a:r>
            <a:r>
              <a:rPr lang="en-US" smtClean="0">
                <a:latin typeface="Times New Roman" panose="02020603050405020304" pitchFamily="18" charset="0"/>
                <a:ea typeface="Calibri" panose="020F0502020204030204" pitchFamily="34" charset="0"/>
              </a:rPr>
              <a:t>Baitap1</a:t>
            </a: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Uses Crt;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Begin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Clrscr;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Writeln</a:t>
            </a: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(‘Lop: </a:t>
            </a:r>
            <a:r>
              <a:rPr lang="en-US" smtClean="0">
                <a:latin typeface="Times New Roman" panose="02020603050405020304" pitchFamily="18" charset="0"/>
                <a:ea typeface="Calibri" panose="020F0502020204030204" pitchFamily="34" charset="0"/>
              </a:rPr>
              <a:t>8.1’);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Write</a:t>
            </a: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(‘Ho ten:);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Readln</a:t>
            </a: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End.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endParaRPr lang="en-US" b="1" smtClean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2: Viết </a:t>
            </a: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chương trình in ra màn hình 4 câu thơ sau: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i="1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 dam gi dep bang sen</a:t>
            </a:r>
            <a:endParaRPr lang="en-US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i="1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 xanh bong trang lai chen nhuy vang</a:t>
            </a:r>
            <a:endParaRPr lang="en-US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i="1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Nhuy vang bong trang la xanh</a:t>
            </a:r>
            <a:endParaRPr lang="en-US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i="1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Gan bun ma chang hoi tanh mui bun</a:t>
            </a:r>
            <a:endParaRPr lang="en-US" sz="1800">
              <a:solidFill>
                <a:srgbClr val="11111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8103" y="2012177"/>
            <a:ext cx="3569881" cy="2520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15608" y="200854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Lop: 8.1</a:t>
            </a:r>
          </a:p>
          <a:p>
            <a:r>
              <a:rPr lang="en-US" smtClean="0"/>
              <a:t>Ho ten: Nguyen Van A</a:t>
            </a:r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571678" y="3140968"/>
            <a:ext cx="936425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71438" y="115888"/>
            <a:ext cx="4284662" cy="46672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69804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MENU BAR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23850" y="908050"/>
            <a:ext cx="496887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99"/>
                </a:solidFill>
              </a:rPr>
              <a:t>* Nhấn phím </a:t>
            </a:r>
            <a:r>
              <a:rPr lang="en-US" altLang="en-US" sz="2400" b="1">
                <a:solidFill>
                  <a:srgbClr val="000099"/>
                </a:solidFill>
              </a:rPr>
              <a:t>F10 </a:t>
            </a:r>
            <a:r>
              <a:rPr lang="en-US" altLang="en-US" sz="2400">
                <a:solidFill>
                  <a:srgbClr val="000099"/>
                </a:solidFill>
              </a:rPr>
              <a:t>để mở bảng chọn</a:t>
            </a:r>
          </a:p>
        </p:txBody>
      </p:sp>
      <p:pic>
        <p:nvPicPr>
          <p:cNvPr id="25614" name="Picture 1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83058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395288" y="4687888"/>
            <a:ext cx="3024187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99"/>
                </a:solidFill>
              </a:rPr>
              <a:t>* Sử dụng các phím</a:t>
            </a:r>
          </a:p>
        </p:txBody>
      </p:sp>
      <p:pic>
        <p:nvPicPr>
          <p:cNvPr id="25616" name="Picture 16" descr="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4508500"/>
            <a:ext cx="29622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8" name="AutoShape 18"/>
          <p:cNvSpPr>
            <a:spLocks/>
          </p:cNvSpPr>
          <p:nvPr/>
        </p:nvSpPr>
        <p:spPr bwMode="auto">
          <a:xfrm>
            <a:off x="179388" y="6019800"/>
            <a:ext cx="2952750" cy="765175"/>
          </a:xfrm>
          <a:prstGeom prst="borderCallout2">
            <a:avLst>
              <a:gd name="adj1" fmla="val 14940"/>
              <a:gd name="adj2" fmla="val 102579"/>
              <a:gd name="adj3" fmla="val 14940"/>
              <a:gd name="adj4" fmla="val 109569"/>
              <a:gd name="adj5" fmla="val -108505"/>
              <a:gd name="adj6" fmla="val 121023"/>
            </a:avLst>
          </a:prstGeom>
          <a:solidFill>
            <a:schemeClr val="tx2"/>
          </a:solidFill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6600"/>
                </a:solidFill>
              </a:rPr>
              <a:t>Di chuyển sang trái giữa các bảng chọn </a:t>
            </a:r>
          </a:p>
        </p:txBody>
      </p:sp>
      <p:sp>
        <p:nvSpPr>
          <p:cNvPr id="25620" name="AutoShape 20"/>
          <p:cNvSpPr>
            <a:spLocks/>
          </p:cNvSpPr>
          <p:nvPr/>
        </p:nvSpPr>
        <p:spPr bwMode="auto">
          <a:xfrm>
            <a:off x="6083300" y="6019800"/>
            <a:ext cx="2952750" cy="765175"/>
          </a:xfrm>
          <a:prstGeom prst="borderCallout2">
            <a:avLst>
              <a:gd name="adj1" fmla="val 14940"/>
              <a:gd name="adj2" fmla="val -2579"/>
              <a:gd name="adj3" fmla="val 14940"/>
              <a:gd name="adj4" fmla="val -8546"/>
              <a:gd name="adj5" fmla="val -102903"/>
              <a:gd name="adj6" fmla="val -18333"/>
            </a:avLst>
          </a:prstGeom>
          <a:solidFill>
            <a:schemeClr val="tx2"/>
          </a:solidFill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6600"/>
                </a:solidFill>
              </a:rPr>
              <a:t>Di chuyển sang phải giữa các bảng chọn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 animBg="1"/>
      <p:bldP spid="25615" grpId="0" animBg="1"/>
      <p:bldP spid="25618" grpId="0" animBg="1"/>
      <p:bldP spid="256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71438" y="115888"/>
            <a:ext cx="4284662" cy="436562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69804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2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MENU BAR</a:t>
            </a:r>
          </a:p>
        </p:txBody>
      </p:sp>
      <p:sp>
        <p:nvSpPr>
          <p:cNvPr id="142353" name="Text Box 17"/>
          <p:cNvSpPr txBox="1">
            <a:spLocks noChangeArrowheads="1"/>
          </p:cNvSpPr>
          <p:nvPr/>
        </p:nvSpPr>
        <p:spPr bwMode="auto">
          <a:xfrm>
            <a:off x="323850" y="908050"/>
            <a:ext cx="489585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99"/>
                </a:solidFill>
              </a:rPr>
              <a:t>* Nhấn </a:t>
            </a:r>
            <a:r>
              <a:rPr lang="en-US" altLang="en-US" sz="2400" b="1">
                <a:solidFill>
                  <a:srgbClr val="000099"/>
                </a:solidFill>
              </a:rPr>
              <a:t>ENTER </a:t>
            </a:r>
            <a:r>
              <a:rPr lang="en-US" altLang="en-US" sz="2400">
                <a:solidFill>
                  <a:srgbClr val="000099"/>
                </a:solidFill>
              </a:rPr>
              <a:t>để mở bảng chọn</a:t>
            </a:r>
          </a:p>
        </p:txBody>
      </p:sp>
      <p:pic>
        <p:nvPicPr>
          <p:cNvPr id="142354" name="Picture 18" descr="e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20713"/>
            <a:ext cx="216058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55" name="Text Box 19"/>
          <p:cNvSpPr txBox="1">
            <a:spLocks noChangeArrowheads="1"/>
          </p:cNvSpPr>
          <p:nvPr/>
        </p:nvSpPr>
        <p:spPr bwMode="auto">
          <a:xfrm>
            <a:off x="395288" y="3284538"/>
            <a:ext cx="626427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99"/>
                </a:solidFill>
              </a:rPr>
              <a:t>* Nhấn tổ hợp phím </a:t>
            </a:r>
            <a:r>
              <a:rPr lang="en-US" altLang="en-US" sz="2400" b="1">
                <a:solidFill>
                  <a:srgbClr val="000099"/>
                </a:solidFill>
              </a:rPr>
              <a:t>Alt+F </a:t>
            </a:r>
            <a:r>
              <a:rPr lang="en-US" altLang="en-US" sz="2400">
                <a:solidFill>
                  <a:srgbClr val="000099"/>
                </a:solidFill>
              </a:rPr>
              <a:t>để mở bảng chọn</a:t>
            </a:r>
          </a:p>
        </p:txBody>
      </p:sp>
      <p:pic>
        <p:nvPicPr>
          <p:cNvPr id="142356" name="Picture 20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913188"/>
            <a:ext cx="83058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3" grpId="0" animBg="1"/>
      <p:bldP spid="1423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1331913" y="260350"/>
            <a:ext cx="5795962" cy="406400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69804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THOÁT KHỎI TURBO PASCAL</a:t>
            </a:r>
          </a:p>
        </p:txBody>
      </p:sp>
      <p:pic>
        <p:nvPicPr>
          <p:cNvPr id="172035" name="Picture 3" descr="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84313"/>
            <a:ext cx="2925762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395288" y="871538"/>
            <a:ext cx="6624637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99"/>
                </a:solidFill>
              </a:rPr>
              <a:t>* Nhấn tổ hợp phím </a:t>
            </a:r>
            <a:r>
              <a:rPr lang="en-US" altLang="en-US" sz="2400" b="1">
                <a:solidFill>
                  <a:srgbClr val="000099"/>
                </a:solidFill>
              </a:rPr>
              <a:t>Alt+F </a:t>
            </a:r>
            <a:r>
              <a:rPr lang="en-US" altLang="en-US" sz="2400">
                <a:solidFill>
                  <a:srgbClr val="000099"/>
                </a:solidFill>
              </a:rPr>
              <a:t>để mở bảng chọn</a:t>
            </a:r>
          </a:p>
        </p:txBody>
      </p:sp>
      <p:sp>
        <p:nvSpPr>
          <p:cNvPr id="172037" name="AutoShape 5"/>
          <p:cNvSpPr>
            <a:spLocks/>
          </p:cNvSpPr>
          <p:nvPr/>
        </p:nvSpPr>
        <p:spPr bwMode="auto">
          <a:xfrm>
            <a:off x="5867400" y="2276475"/>
            <a:ext cx="1871663" cy="433388"/>
          </a:xfrm>
          <a:prstGeom prst="borderCallout2">
            <a:avLst>
              <a:gd name="adj1" fmla="val 26375"/>
              <a:gd name="adj2" fmla="val -4069"/>
              <a:gd name="adj3" fmla="val 26375"/>
              <a:gd name="adj4" fmla="val -45718"/>
              <a:gd name="adj5" fmla="val 407694"/>
              <a:gd name="adj6" fmla="val -114079"/>
            </a:avLst>
          </a:prstGeom>
          <a:solidFill>
            <a:schemeClr val="tx2"/>
          </a:solidFill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6600"/>
                </a:solidFill>
              </a:rPr>
              <a:t>Click chọn</a:t>
            </a:r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539750" y="4976813"/>
            <a:ext cx="7345363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99"/>
                </a:solidFill>
              </a:rPr>
              <a:t>* Nhấn tổ hợp phím </a:t>
            </a:r>
            <a:r>
              <a:rPr lang="en-US" altLang="en-US" sz="2400" b="1">
                <a:solidFill>
                  <a:srgbClr val="000099"/>
                </a:solidFill>
              </a:rPr>
              <a:t>Alt+X </a:t>
            </a:r>
            <a:r>
              <a:rPr lang="en-US" altLang="en-US" sz="2400">
                <a:solidFill>
                  <a:srgbClr val="000099"/>
                </a:solidFill>
              </a:rPr>
              <a:t>để thoát chương trình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 animBg="1"/>
      <p:bldP spid="172037" grpId="0" animBg="1"/>
      <p:bldP spid="1720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143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b="1" smtClean="0">
                <a:solidFill>
                  <a:srgbClr val="CC0000"/>
                </a:solidFill>
              </a:rPr>
              <a:t> </a:t>
            </a:r>
            <a:r>
              <a:rPr lang="en-US" altLang="en-US" sz="24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BÀI TẬP 2:</a:t>
            </a: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900113" y="1125538"/>
            <a:ext cx="7993062" cy="1439862"/>
          </a:xfrm>
          <a:prstGeom prst="cloudCallout">
            <a:avLst>
              <a:gd name="adj1" fmla="val -61995"/>
              <a:gd name="adj2" fmla="val 236991"/>
            </a:avLst>
          </a:prstGeom>
          <a:gradFill rotWithShape="1">
            <a:gsLst>
              <a:gs pos="0">
                <a:schemeClr val="tx1"/>
              </a:gs>
              <a:gs pos="100000">
                <a:srgbClr val="FF33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i="1">
                <a:solidFill>
                  <a:srgbClr val="000099"/>
                </a:solidFill>
              </a:rPr>
              <a:t>Soạn thảo, lưu, dịch và chạy một chương trình đơn giản. Em hãy thực hiện các nội dung sau:</a:t>
            </a: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250825" y="3141663"/>
            <a:ext cx="8569325" cy="19383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Khởi động Free Pascal.</a:t>
            </a:r>
          </a:p>
          <a:p>
            <a:pPr eaLnBrk="1" hangingPunct="1"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Gõ các dòng lệnh vào màn hình soạn thảo của Free Pascal.</a:t>
            </a:r>
          </a:p>
          <a:p>
            <a:pPr eaLnBrk="1" hangingPunct="1"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Lưu chương trình.</a:t>
            </a:r>
          </a:p>
          <a:p>
            <a:pPr eaLnBrk="1" hangingPunct="1"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Dịch chương trình.</a:t>
            </a:r>
          </a:p>
          <a:p>
            <a:pPr eaLnBrk="1" hangingPunct="1"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Chạy chương trình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40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3" name="Picture 3" descr="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00213"/>
            <a:ext cx="5329238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611188" y="404813"/>
            <a:ext cx="410527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99"/>
                </a:solidFill>
              </a:rPr>
              <a:t>* Nội dung chương trình</a:t>
            </a:r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323850" y="4149725"/>
            <a:ext cx="8820150" cy="22828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>
                <a:solidFill>
                  <a:srgbClr val="000099"/>
                </a:solidFill>
              </a:rPr>
              <a:t> Gõ đúng và không để sót dấu nháy đơn, dấu chấm phẩy và dấu chấm.</a:t>
            </a:r>
          </a:p>
          <a:p>
            <a:pPr eaLnBrk="1" hangingPunct="1">
              <a:buFontTx/>
              <a:buChar char="•"/>
            </a:pPr>
            <a:r>
              <a:rPr lang="en-US" altLang="en-US" sz="2400">
                <a:solidFill>
                  <a:srgbClr val="000099"/>
                </a:solidFill>
              </a:rPr>
              <a:t> Nhấn </a:t>
            </a:r>
            <a:r>
              <a:rPr lang="en-US" altLang="en-US" sz="2400" b="1">
                <a:solidFill>
                  <a:srgbClr val="000099"/>
                </a:solidFill>
              </a:rPr>
              <a:t>ENTER </a:t>
            </a:r>
            <a:r>
              <a:rPr lang="en-US" altLang="en-US" sz="2400">
                <a:solidFill>
                  <a:srgbClr val="000099"/>
                </a:solidFill>
              </a:rPr>
              <a:t>để xuống dòng mới.</a:t>
            </a:r>
          </a:p>
          <a:p>
            <a:pPr eaLnBrk="1" hangingPunct="1">
              <a:buFontTx/>
              <a:buChar char="•"/>
            </a:pPr>
            <a:r>
              <a:rPr lang="en-US" altLang="en-US" sz="2400">
                <a:solidFill>
                  <a:srgbClr val="000099"/>
                </a:solidFill>
              </a:rPr>
              <a:t> Nhấn phím </a:t>
            </a:r>
            <a:r>
              <a:rPr lang="en-US" altLang="en-US" sz="2400" b="1">
                <a:solidFill>
                  <a:srgbClr val="000099"/>
                </a:solidFill>
              </a:rPr>
              <a:t>DELETE </a:t>
            </a:r>
            <a:r>
              <a:rPr lang="en-US" altLang="en-US" sz="2400">
                <a:solidFill>
                  <a:srgbClr val="000099"/>
                </a:solidFill>
              </a:rPr>
              <a:t>hoặc </a:t>
            </a:r>
            <a:r>
              <a:rPr lang="en-US" altLang="en-US" sz="2400" b="1">
                <a:solidFill>
                  <a:srgbClr val="000099"/>
                </a:solidFill>
              </a:rPr>
              <a:t>BACKSPACE </a:t>
            </a:r>
            <a:r>
              <a:rPr lang="en-US" altLang="en-US" sz="2400">
                <a:solidFill>
                  <a:srgbClr val="000099"/>
                </a:solidFill>
              </a:rPr>
              <a:t>để xóa.</a:t>
            </a:r>
          </a:p>
          <a:p>
            <a:pPr eaLnBrk="1" hangingPunct="1">
              <a:buFontTx/>
              <a:buChar char="•"/>
            </a:pPr>
            <a:r>
              <a:rPr lang="en-US" altLang="en-US" sz="2400">
                <a:solidFill>
                  <a:srgbClr val="000099"/>
                </a:solidFill>
              </a:rPr>
              <a:t> </a:t>
            </a:r>
            <a:r>
              <a:rPr lang="en-US" altLang="en-US" sz="2400" b="1">
                <a:solidFill>
                  <a:srgbClr val="000099"/>
                </a:solidFill>
              </a:rPr>
              <a:t>uses crt </a:t>
            </a:r>
            <a:r>
              <a:rPr lang="en-US" altLang="en-US" sz="2400">
                <a:solidFill>
                  <a:srgbClr val="000099"/>
                </a:solidFill>
              </a:rPr>
              <a:t>: khai báo thư viện </a:t>
            </a:r>
            <a:r>
              <a:rPr lang="en-US" altLang="en-US" sz="2400" b="1">
                <a:solidFill>
                  <a:srgbClr val="000099"/>
                </a:solidFill>
              </a:rPr>
              <a:t>crt</a:t>
            </a:r>
            <a:r>
              <a:rPr lang="en-US" altLang="en-US" sz="2400">
                <a:solidFill>
                  <a:srgbClr val="000099"/>
                </a:solidFill>
              </a:rPr>
              <a:t>.</a:t>
            </a:r>
          </a:p>
          <a:p>
            <a:pPr eaLnBrk="1" hangingPunct="1">
              <a:buFontTx/>
              <a:buChar char="•"/>
            </a:pPr>
            <a:r>
              <a:rPr lang="en-US" altLang="en-US" sz="2400">
                <a:solidFill>
                  <a:srgbClr val="000099"/>
                </a:solidFill>
              </a:rPr>
              <a:t> </a:t>
            </a:r>
            <a:r>
              <a:rPr lang="en-US" altLang="en-US" sz="2400" b="1">
                <a:solidFill>
                  <a:srgbClr val="000099"/>
                </a:solidFill>
              </a:rPr>
              <a:t>clrscr</a:t>
            </a:r>
            <a:r>
              <a:rPr lang="en-US" altLang="en-US" sz="2400">
                <a:solidFill>
                  <a:srgbClr val="000099"/>
                </a:solidFill>
              </a:rPr>
              <a:t>: xóa màn hình kết quả sau khi đã khai báo thư viện </a:t>
            </a:r>
            <a:r>
              <a:rPr lang="en-US" altLang="en-US" sz="2400" b="1">
                <a:solidFill>
                  <a:srgbClr val="000099"/>
                </a:solidFill>
              </a:rPr>
              <a:t>crt</a:t>
            </a:r>
            <a:endParaRPr lang="en-US" altLang="en-US" sz="24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nimBg="1"/>
      <p:bldP spid="1843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2195513" y="188913"/>
            <a:ext cx="4284662" cy="46672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69804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LƯU CHƯƠNG TRÌNH</a:t>
            </a:r>
          </a:p>
        </p:txBody>
      </p:sp>
      <p:pic>
        <p:nvPicPr>
          <p:cNvPr id="183299" name="Picture 3" descr="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048000"/>
            <a:ext cx="6048375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0" name="AutoShape 4"/>
          <p:cNvSpPr>
            <a:spLocks/>
          </p:cNvSpPr>
          <p:nvPr/>
        </p:nvSpPr>
        <p:spPr bwMode="auto">
          <a:xfrm>
            <a:off x="3429000" y="2111375"/>
            <a:ext cx="2952750" cy="431800"/>
          </a:xfrm>
          <a:prstGeom prst="borderCallout2">
            <a:avLst>
              <a:gd name="adj1" fmla="val 26472"/>
              <a:gd name="adj2" fmla="val -2579"/>
              <a:gd name="adj3" fmla="val 26472"/>
              <a:gd name="adj4" fmla="val -28819"/>
              <a:gd name="adj5" fmla="val 365810"/>
              <a:gd name="adj6" fmla="val -72310"/>
            </a:avLst>
          </a:prstGeom>
          <a:solidFill>
            <a:srgbClr val="CCFFFF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CC00CC"/>
                </a:solidFill>
              </a:rPr>
              <a:t>Nhập tên chương trình </a:t>
            </a:r>
          </a:p>
        </p:txBody>
      </p:sp>
      <p:sp>
        <p:nvSpPr>
          <p:cNvPr id="183301" name="AutoShape 5"/>
          <p:cNvSpPr>
            <a:spLocks/>
          </p:cNvSpPr>
          <p:nvPr/>
        </p:nvSpPr>
        <p:spPr bwMode="auto">
          <a:xfrm>
            <a:off x="6092825" y="4221163"/>
            <a:ext cx="2952750" cy="431800"/>
          </a:xfrm>
          <a:prstGeom prst="borderCallout2">
            <a:avLst>
              <a:gd name="adj1" fmla="val 26472"/>
              <a:gd name="adj2" fmla="val -2579"/>
              <a:gd name="adj3" fmla="val 26472"/>
              <a:gd name="adj4" fmla="val -4194"/>
              <a:gd name="adj5" fmla="val -111764"/>
              <a:gd name="adj6" fmla="val -6880"/>
            </a:avLst>
          </a:prstGeom>
          <a:solidFill>
            <a:schemeClr val="tx2"/>
          </a:solidFill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6600"/>
                </a:solidFill>
              </a:rPr>
              <a:t>Click chọn </a:t>
            </a: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395288" y="908050"/>
            <a:ext cx="5976937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99"/>
                </a:solidFill>
              </a:rPr>
              <a:t>* Nhấn phím </a:t>
            </a:r>
            <a:r>
              <a:rPr lang="en-US" altLang="en-US" sz="2400" b="1">
                <a:solidFill>
                  <a:srgbClr val="000099"/>
                </a:solidFill>
              </a:rPr>
              <a:t>F2 </a:t>
            </a:r>
            <a:r>
              <a:rPr lang="en-US" altLang="en-US" sz="2400">
                <a:solidFill>
                  <a:srgbClr val="000099"/>
                </a:solidFill>
              </a:rPr>
              <a:t>hoặc chọn </a:t>
            </a:r>
            <a:r>
              <a:rPr lang="en-US" altLang="en-US" sz="2400" b="1">
                <a:solidFill>
                  <a:srgbClr val="000099"/>
                </a:solidFill>
              </a:rPr>
              <a:t>FILE </a:t>
            </a:r>
            <a:r>
              <a:rPr lang="en-US" altLang="en-US" sz="2400" b="1">
                <a:solidFill>
                  <a:srgbClr val="000099"/>
                </a:solidFill>
                <a:sym typeface="Wingdings" panose="05000000000000000000" pitchFamily="2" charset="2"/>
              </a:rPr>
              <a:t> Save</a:t>
            </a:r>
            <a:endParaRPr lang="en-US" altLang="en-US" sz="24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 animBg="1"/>
      <p:bldP spid="183301" grpId="0" animBg="1"/>
      <p:bldP spid="18330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2411413" y="188913"/>
            <a:ext cx="4284662" cy="46672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69804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DỊCH CHƯƠNG TRÌNH</a:t>
            </a:r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395288" y="908050"/>
            <a:ext cx="5113337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99"/>
                </a:solidFill>
              </a:rPr>
              <a:t>* Nhấn tổ hợp phím </a:t>
            </a:r>
            <a:r>
              <a:rPr lang="en-US" altLang="en-US" sz="2000" b="1">
                <a:solidFill>
                  <a:srgbClr val="000099"/>
                </a:solidFill>
              </a:rPr>
              <a:t>ALT+F9</a:t>
            </a:r>
            <a:endParaRPr lang="en-US" altLang="en-US" sz="2000">
              <a:solidFill>
                <a:srgbClr val="000099"/>
              </a:solidFill>
            </a:endParaRPr>
          </a:p>
        </p:txBody>
      </p:sp>
      <p:pic>
        <p:nvPicPr>
          <p:cNvPr id="186372" name="Picture 4" descr="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924175"/>
            <a:ext cx="61214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395288" y="1663700"/>
            <a:ext cx="6624637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99"/>
                </a:solidFill>
              </a:rPr>
              <a:t>* Hoặc nhấn tổ hợp phím </a:t>
            </a:r>
            <a:r>
              <a:rPr lang="en-US" altLang="en-US" sz="2000" b="1">
                <a:solidFill>
                  <a:srgbClr val="000099"/>
                </a:solidFill>
              </a:rPr>
              <a:t>ALT+C, </a:t>
            </a:r>
            <a:r>
              <a:rPr lang="en-US" altLang="en-US" sz="2000">
                <a:solidFill>
                  <a:srgbClr val="000099"/>
                </a:solidFill>
              </a:rPr>
              <a:t>chọn lệnh </a:t>
            </a:r>
            <a:r>
              <a:rPr lang="en-US" altLang="en-US" sz="2000" b="1">
                <a:solidFill>
                  <a:srgbClr val="000099"/>
                </a:solidFill>
              </a:rPr>
              <a:t>Compile</a:t>
            </a: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611188" y="5480050"/>
            <a:ext cx="6624637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99"/>
                </a:solidFill>
              </a:rPr>
              <a:t>* Nhấn phím bất kì để đóng hộp thoại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animBg="1"/>
      <p:bldP spid="186373" grpId="0" animBg="1"/>
      <p:bldP spid="1863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2339975" y="0"/>
            <a:ext cx="4284663" cy="46672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69804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CHẠY CHƯƠNG TRÌNH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395288" y="908050"/>
            <a:ext cx="5113337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99"/>
                </a:solidFill>
              </a:rPr>
              <a:t>* Nhấn tổ hợp phím </a:t>
            </a:r>
            <a:r>
              <a:rPr lang="en-US" altLang="en-US" sz="2000" b="1">
                <a:solidFill>
                  <a:srgbClr val="000099"/>
                </a:solidFill>
              </a:rPr>
              <a:t>Crt+F9</a:t>
            </a:r>
            <a:endParaRPr lang="en-US" altLang="en-US" sz="2000">
              <a:solidFill>
                <a:srgbClr val="000099"/>
              </a:solidFill>
            </a:endParaRPr>
          </a:p>
        </p:txBody>
      </p:sp>
      <p:pic>
        <p:nvPicPr>
          <p:cNvPr id="185348" name="Picture 4" descr="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83185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611188" y="6092825"/>
            <a:ext cx="7129462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99"/>
                </a:solidFill>
              </a:rPr>
              <a:t>* Nhấn phím bất kì để quay về màn hình soạn thảo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animBg="1"/>
      <p:bldP spid="1853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99000">
              <a:srgbClr val="0000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7343286-752F-4E9F-8529-7D790EB48BBE}"/>
              </a:ext>
            </a:extLst>
          </p:cNvPr>
          <p:cNvSpPr/>
          <p:nvPr/>
        </p:nvSpPr>
        <p:spPr>
          <a:xfrm>
            <a:off x="1233821" y="831983"/>
            <a:ext cx="9345930" cy="8464036"/>
          </a:xfrm>
          <a:prstGeom prst="roundRect">
            <a:avLst>
              <a:gd name="adj" fmla="val 3742"/>
            </a:avLst>
          </a:prstGeom>
          <a:solidFill>
            <a:schemeClr val="bg1">
              <a:alpha val="5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04CCB5C-9E51-4363-A2CD-89F9CE36EC44}"/>
              </a:ext>
            </a:extLst>
          </p:cNvPr>
          <p:cNvSpPr/>
          <p:nvPr/>
        </p:nvSpPr>
        <p:spPr>
          <a:xfrm>
            <a:off x="0" y="1713150"/>
            <a:ext cx="4557432" cy="4017376"/>
          </a:xfrm>
          <a:prstGeom prst="ellipse">
            <a:avLst/>
          </a:prstGeom>
          <a:gradFill flip="none" rotWithShape="1">
            <a:gsLst>
              <a:gs pos="3000">
                <a:srgbClr val="66FFFF">
                  <a:alpha val="79000"/>
                </a:srgbClr>
              </a:gs>
              <a:gs pos="74000">
                <a:srgbClr val="00006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36D080-247F-4F2D-BE41-AA40848F337C}"/>
              </a:ext>
            </a:extLst>
          </p:cNvPr>
          <p:cNvSpPr/>
          <p:nvPr/>
        </p:nvSpPr>
        <p:spPr>
          <a:xfrm>
            <a:off x="1584961" y="3132495"/>
            <a:ext cx="2368241" cy="1931506"/>
          </a:xfrm>
          <a:prstGeom prst="roundRect">
            <a:avLst>
              <a:gd name="adj" fmla="val 3742"/>
            </a:avLst>
          </a:prstGeom>
          <a:noFill/>
          <a:ln>
            <a:gradFill flip="none" rotWithShape="1">
              <a:gsLst>
                <a:gs pos="0">
                  <a:srgbClr val="00FFFF">
                    <a:alpha val="60000"/>
                  </a:srgbClr>
                </a:gs>
                <a:gs pos="100000">
                  <a:srgbClr val="00CCFF">
                    <a:alpha val="60000"/>
                  </a:srgbClr>
                </a:gs>
              </a:gsLst>
              <a:lin ang="13500000" scaled="1"/>
              <a:tileRect/>
            </a:gradFill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3988B8C-C717-4AC2-BC3D-7F4486658CC3}"/>
              </a:ext>
            </a:extLst>
          </p:cNvPr>
          <p:cNvSpPr/>
          <p:nvPr/>
        </p:nvSpPr>
        <p:spPr>
          <a:xfrm>
            <a:off x="1584961" y="3320700"/>
            <a:ext cx="2368241" cy="1931506"/>
          </a:xfrm>
          <a:prstGeom prst="roundRect">
            <a:avLst>
              <a:gd name="adj" fmla="val 3742"/>
            </a:avLst>
          </a:prstGeom>
          <a:noFill/>
          <a:ln>
            <a:gradFill flip="none" rotWithShape="1">
              <a:gsLst>
                <a:gs pos="0">
                  <a:srgbClr val="00FFFF">
                    <a:alpha val="40000"/>
                  </a:srgbClr>
                </a:gs>
                <a:gs pos="100000">
                  <a:srgbClr val="00CCFF">
                    <a:alpha val="40000"/>
                  </a:srgbClr>
                </a:gs>
              </a:gsLst>
              <a:lin ang="13500000" scaled="1"/>
              <a:tileRect/>
            </a:gradFill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809AEE6-DA3A-44FD-8926-CD407F0B0A12}"/>
              </a:ext>
            </a:extLst>
          </p:cNvPr>
          <p:cNvSpPr/>
          <p:nvPr/>
        </p:nvSpPr>
        <p:spPr>
          <a:xfrm>
            <a:off x="1584961" y="3508905"/>
            <a:ext cx="2368241" cy="1931506"/>
          </a:xfrm>
          <a:prstGeom prst="roundRect">
            <a:avLst>
              <a:gd name="adj" fmla="val 3742"/>
            </a:avLst>
          </a:prstGeom>
          <a:noFill/>
          <a:ln>
            <a:gradFill flip="none" rotWithShape="1">
              <a:gsLst>
                <a:gs pos="0">
                  <a:srgbClr val="00FFFF">
                    <a:alpha val="20000"/>
                  </a:srgbClr>
                </a:gs>
                <a:gs pos="100000">
                  <a:srgbClr val="00CCFF">
                    <a:alpha val="20000"/>
                  </a:srgbClr>
                </a:gs>
              </a:gsLst>
              <a:lin ang="13500000" scaled="1"/>
              <a:tileRect/>
            </a:gradFill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F2F6FF9-12E7-48D6-A759-196A37046256}"/>
              </a:ext>
            </a:extLst>
          </p:cNvPr>
          <p:cNvSpPr/>
          <p:nvPr/>
        </p:nvSpPr>
        <p:spPr>
          <a:xfrm>
            <a:off x="1584961" y="2567882"/>
            <a:ext cx="2368241" cy="1931506"/>
          </a:xfrm>
          <a:prstGeom prst="roundRect">
            <a:avLst>
              <a:gd name="adj" fmla="val 3742"/>
            </a:avLst>
          </a:prstGeom>
          <a:gradFill>
            <a:gsLst>
              <a:gs pos="0">
                <a:srgbClr val="00FFFF"/>
              </a:gs>
              <a:gs pos="100000">
                <a:srgbClr val="00CCFF"/>
              </a:gs>
            </a:gsLst>
            <a:lin ang="13500000" scaled="1"/>
          </a:gra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DEF37B-A72B-4B96-BEC6-466F6C5CA063}"/>
              </a:ext>
            </a:extLst>
          </p:cNvPr>
          <p:cNvSpPr/>
          <p:nvPr/>
        </p:nvSpPr>
        <p:spPr>
          <a:xfrm>
            <a:off x="1584961" y="2756086"/>
            <a:ext cx="2368241" cy="1931506"/>
          </a:xfrm>
          <a:prstGeom prst="roundRect">
            <a:avLst>
              <a:gd name="adj" fmla="val 3742"/>
            </a:avLst>
          </a:prstGeom>
          <a:noFill/>
          <a:ln>
            <a:gradFill flip="none" rotWithShape="1">
              <a:gsLst>
                <a:gs pos="0">
                  <a:srgbClr val="00FFFF"/>
                </a:gs>
                <a:gs pos="100000">
                  <a:srgbClr val="00CCFF"/>
                </a:gs>
              </a:gsLst>
              <a:lin ang="13500000" scaled="1"/>
              <a:tileRect/>
            </a:gradFill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5B37728-8850-46C2-8996-358EBA823473}"/>
              </a:ext>
            </a:extLst>
          </p:cNvPr>
          <p:cNvSpPr/>
          <p:nvPr/>
        </p:nvSpPr>
        <p:spPr>
          <a:xfrm>
            <a:off x="1584961" y="2944291"/>
            <a:ext cx="2368241" cy="1931506"/>
          </a:xfrm>
          <a:prstGeom prst="roundRect">
            <a:avLst>
              <a:gd name="adj" fmla="val 3742"/>
            </a:avLst>
          </a:prstGeom>
          <a:noFill/>
          <a:ln>
            <a:gradFill flip="none" rotWithShape="1">
              <a:gsLst>
                <a:gs pos="0">
                  <a:srgbClr val="00FFFF"/>
                </a:gs>
                <a:gs pos="100000">
                  <a:srgbClr val="00CCFF"/>
                </a:gs>
              </a:gsLst>
              <a:lin ang="13500000" scaled="1"/>
              <a:tileRect/>
            </a:gradFill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194887-A175-4224-A510-8F5386D5FAB6}"/>
              </a:ext>
            </a:extLst>
          </p:cNvPr>
          <p:cNvSpPr/>
          <p:nvPr/>
        </p:nvSpPr>
        <p:spPr>
          <a:xfrm>
            <a:off x="1584960" y="2672705"/>
            <a:ext cx="2183305" cy="1556231"/>
          </a:xfrm>
          <a:prstGeom prst="roundRect">
            <a:avLst>
              <a:gd name="adj" fmla="val 3742"/>
            </a:avLst>
          </a:prstGeom>
          <a:solidFill>
            <a:schemeClr val="bg1"/>
          </a:solidFill>
          <a:ln>
            <a:noFill/>
          </a:ln>
          <a:scene3d>
            <a:camera prst="isometricTopUp"/>
            <a:lightRig rig="balanced" dir="t"/>
          </a:scene3d>
          <a:sp3d extrusionH="2032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E55D60A-E65A-43F4-AA09-A1ECCC5B9EC9}"/>
              </a:ext>
            </a:extLst>
          </p:cNvPr>
          <p:cNvSpPr/>
          <p:nvPr/>
        </p:nvSpPr>
        <p:spPr>
          <a:xfrm>
            <a:off x="2103798" y="1834766"/>
            <a:ext cx="1264549" cy="1264549"/>
          </a:xfrm>
          <a:prstGeom prst="ellipse">
            <a:avLst/>
          </a:prstGeom>
          <a:gradFill>
            <a:gsLst>
              <a:gs pos="0">
                <a:srgbClr val="02FFFF"/>
              </a:gs>
              <a:gs pos="99000">
                <a:srgbClr val="6600CC">
                  <a:alpha val="54000"/>
                </a:srgbClr>
              </a:gs>
            </a:gsLst>
            <a:lin ang="5400000" scaled="1"/>
          </a:gradFill>
          <a:ln>
            <a:noFill/>
          </a:ln>
          <a:effectLst>
            <a:reflection blurRad="152400" stA="98000" endPos="36000" dist="558800" dir="5400000" sy="-100000" algn="bl" rotWithShape="0"/>
          </a:effectLst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4BD54B7-67C2-4327-B2E1-1933A9FD803F}"/>
              </a:ext>
            </a:extLst>
          </p:cNvPr>
          <p:cNvSpPr/>
          <p:nvPr/>
        </p:nvSpPr>
        <p:spPr>
          <a:xfrm>
            <a:off x="1798086" y="1518823"/>
            <a:ext cx="1970179" cy="2010677"/>
          </a:xfrm>
          <a:custGeom>
            <a:avLst/>
            <a:gdLst>
              <a:gd name="connsiteX0" fmla="*/ 1084690 w 2125686"/>
              <a:gd name="connsiteY0" fmla="*/ 0 h 2169380"/>
              <a:gd name="connsiteX1" fmla="*/ 1691151 w 2125686"/>
              <a:gd name="connsiteY1" fmla="*/ 185248 h 2169380"/>
              <a:gd name="connsiteX2" fmla="*/ 1765231 w 2125686"/>
              <a:gd name="connsiteY2" fmla="*/ 240644 h 2169380"/>
              <a:gd name="connsiteX3" fmla="*/ 1627650 w 2125686"/>
              <a:gd name="connsiteY3" fmla="*/ 411280 h 2169380"/>
              <a:gd name="connsiteX4" fmla="*/ 1570525 w 2125686"/>
              <a:gd name="connsiteY4" fmla="*/ 364147 h 2169380"/>
              <a:gd name="connsiteX5" fmla="*/ 1084690 w 2125686"/>
              <a:gd name="connsiteY5" fmla="*/ 215745 h 2169380"/>
              <a:gd name="connsiteX6" fmla="*/ 215745 w 2125686"/>
              <a:gd name="connsiteY6" fmla="*/ 1084690 h 2169380"/>
              <a:gd name="connsiteX7" fmla="*/ 1084690 w 2125686"/>
              <a:gd name="connsiteY7" fmla="*/ 1953635 h 2169380"/>
              <a:gd name="connsiteX8" fmla="*/ 1885349 w 2125686"/>
              <a:gd name="connsiteY8" fmla="*/ 1422923 h 2169380"/>
              <a:gd name="connsiteX9" fmla="*/ 1915334 w 2125686"/>
              <a:gd name="connsiteY9" fmla="*/ 1326327 h 2169380"/>
              <a:gd name="connsiteX10" fmla="*/ 2125686 w 2125686"/>
              <a:gd name="connsiteY10" fmla="*/ 1387520 h 2169380"/>
              <a:gd name="connsiteX11" fmla="*/ 2120615 w 2125686"/>
              <a:gd name="connsiteY11" fmla="*/ 1407244 h 2169380"/>
              <a:gd name="connsiteX12" fmla="*/ 1084690 w 2125686"/>
              <a:gd name="connsiteY12" fmla="*/ 2169380 h 2169380"/>
              <a:gd name="connsiteX13" fmla="*/ 0 w 2125686"/>
              <a:gd name="connsiteY13" fmla="*/ 1084690 h 2169380"/>
              <a:gd name="connsiteX14" fmla="*/ 1084690 w 2125686"/>
              <a:gd name="connsiteY14" fmla="*/ 0 h 216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25686" h="2169380">
                <a:moveTo>
                  <a:pt x="1084690" y="0"/>
                </a:moveTo>
                <a:cubicBezTo>
                  <a:pt x="1309337" y="0"/>
                  <a:pt x="1518033" y="68292"/>
                  <a:pt x="1691151" y="185248"/>
                </a:cubicBezTo>
                <a:lnTo>
                  <a:pt x="1765231" y="240644"/>
                </a:lnTo>
                <a:lnTo>
                  <a:pt x="1627650" y="411280"/>
                </a:lnTo>
                <a:lnTo>
                  <a:pt x="1570525" y="364147"/>
                </a:lnTo>
                <a:cubicBezTo>
                  <a:pt x="1431841" y="270454"/>
                  <a:pt x="1264654" y="215745"/>
                  <a:pt x="1084690" y="215745"/>
                </a:cubicBezTo>
                <a:cubicBezTo>
                  <a:pt x="604785" y="215745"/>
                  <a:pt x="215745" y="604785"/>
                  <a:pt x="215745" y="1084690"/>
                </a:cubicBezTo>
                <a:cubicBezTo>
                  <a:pt x="215745" y="1564595"/>
                  <a:pt x="604785" y="1953635"/>
                  <a:pt x="1084690" y="1953635"/>
                </a:cubicBezTo>
                <a:cubicBezTo>
                  <a:pt x="1444619" y="1953635"/>
                  <a:pt x="1753436" y="1734800"/>
                  <a:pt x="1885349" y="1422923"/>
                </a:cubicBezTo>
                <a:lnTo>
                  <a:pt x="1915334" y="1326327"/>
                </a:lnTo>
                <a:lnTo>
                  <a:pt x="2125686" y="1387520"/>
                </a:lnTo>
                <a:lnTo>
                  <a:pt x="2120615" y="1407244"/>
                </a:lnTo>
                <a:cubicBezTo>
                  <a:pt x="1983280" y="1848787"/>
                  <a:pt x="1571425" y="2169380"/>
                  <a:pt x="1084690" y="2169380"/>
                </a:cubicBezTo>
                <a:cubicBezTo>
                  <a:pt x="485632" y="2169380"/>
                  <a:pt x="0" y="1683748"/>
                  <a:pt x="0" y="1084690"/>
                </a:cubicBezTo>
                <a:cubicBezTo>
                  <a:pt x="0" y="485632"/>
                  <a:pt x="485632" y="0"/>
                  <a:pt x="1084690" y="0"/>
                </a:cubicBezTo>
                <a:close/>
              </a:path>
            </a:pathLst>
          </a:custGeom>
          <a:gradFill>
            <a:gsLst>
              <a:gs pos="0">
                <a:srgbClr val="02FCFF"/>
              </a:gs>
              <a:gs pos="99000">
                <a:srgbClr val="02FFFF"/>
              </a:gs>
            </a:gsLst>
            <a:lin ang="5400000" scaled="1"/>
          </a:gradFill>
          <a:ln>
            <a:noFill/>
          </a:ln>
          <a:scene3d>
            <a:camera prst="isometricRightUp"/>
            <a:lightRig rig="threePt" dir="t"/>
          </a:scene3d>
          <a:sp3d extrusionH="209550" contourW="6350" prstMaterial="metal">
            <a:contourClr>
              <a:srgbClr val="00F2F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BEA01C-F3B3-44F2-A3EC-7174528CEB75}"/>
              </a:ext>
            </a:extLst>
          </p:cNvPr>
          <p:cNvSpPr txBox="1"/>
          <p:nvPr/>
        </p:nvSpPr>
        <p:spPr>
          <a:xfrm>
            <a:off x="2214420" y="2291723"/>
            <a:ext cx="1043305" cy="78483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spc="225" dirty="0">
                <a:solidFill>
                  <a:prstClr val="white"/>
                </a:solidFill>
                <a:latin typeface="Oswald" panose="00000500000000000000" pitchFamily="2" charset="0"/>
              </a:rPr>
              <a:t>100</a:t>
            </a:r>
            <a:r>
              <a:rPr lang="en-US" b="1" spc="225" dirty="0">
                <a:solidFill>
                  <a:prstClr val="white"/>
                </a:solidFill>
                <a:latin typeface="Oswald" panose="00000500000000000000" pitchFamily="2" charset="0"/>
              </a:rPr>
              <a:t>%</a:t>
            </a:r>
            <a:endParaRPr lang="en-IN" b="1" spc="225" dirty="0">
              <a:solidFill>
                <a:prstClr val="white"/>
              </a:solidFill>
              <a:latin typeface="Oswald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F734EF-1D9D-4627-8EE2-37B73E263988}"/>
              </a:ext>
            </a:extLst>
          </p:cNvPr>
          <p:cNvSpPr txBox="1"/>
          <p:nvPr/>
        </p:nvSpPr>
        <p:spPr>
          <a:xfrm>
            <a:off x="2747185" y="3370361"/>
            <a:ext cx="1325021" cy="646331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225" dirty="0" err="1">
                <a:solidFill>
                  <a:srgbClr val="00003E">
                    <a:alpha val="27000"/>
                  </a:srgbClr>
                </a:solidFill>
                <a:cs typeface="Arial" panose="020B0604020202020204" pitchFamily="34" charset="0"/>
              </a:rPr>
              <a:t>Nội</a:t>
            </a:r>
            <a:r>
              <a:rPr lang="en-US" spc="225" dirty="0">
                <a:solidFill>
                  <a:srgbClr val="00003E">
                    <a:alpha val="27000"/>
                  </a:srgbClr>
                </a:solidFill>
                <a:cs typeface="Arial" panose="020B0604020202020204" pitchFamily="34" charset="0"/>
              </a:rPr>
              <a:t> dung</a:t>
            </a:r>
            <a:endParaRPr lang="en-IN" spc="225" dirty="0">
              <a:solidFill>
                <a:srgbClr val="00003E">
                  <a:alpha val="27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26" name="Graphic 25" descr="Money">
            <a:extLst>
              <a:ext uri="{FF2B5EF4-FFF2-40B4-BE49-F238E27FC236}">
                <a16:creationId xmlns:a16="http://schemas.microsoft.com/office/drawing/2014/main" id="{347F38D8-1C88-4BD4-A971-B4C1FA50A2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68021" y="3679021"/>
            <a:ext cx="382095" cy="382095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grpSp>
        <p:nvGrpSpPr>
          <p:cNvPr id="93" name="Group 92"/>
          <p:cNvGrpSpPr/>
          <p:nvPr/>
        </p:nvGrpSpPr>
        <p:grpSpPr>
          <a:xfrm>
            <a:off x="143417" y="982640"/>
            <a:ext cx="8429084" cy="1547534"/>
            <a:chOff x="191223" y="167186"/>
            <a:chExt cx="11238778" cy="3751486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5E09672-54E9-4ED1-AEDA-0D1B379FFB65}"/>
                </a:ext>
              </a:extLst>
            </p:cNvPr>
            <p:cNvSpPr/>
            <p:nvPr/>
          </p:nvSpPr>
          <p:spPr>
            <a:xfrm>
              <a:off x="191223" y="167187"/>
              <a:ext cx="2339975" cy="2263775"/>
            </a:xfrm>
            <a:prstGeom prst="rect">
              <a:avLst/>
            </a:prstGeom>
            <a:solidFill>
              <a:srgbClr val="1B2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hangingPunct="1">
                <a:defRPr/>
              </a:pPr>
              <a:endParaRPr lang="en-US" sz="135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5" name="Rectangle 21">
              <a:extLst>
                <a:ext uri="{FF2B5EF4-FFF2-40B4-BE49-F238E27FC236}">
                  <a16:creationId xmlns:a16="http://schemas.microsoft.com/office/drawing/2014/main" id="{0F4755B9-8E02-4162-BD8C-E656BC4B7E0F}"/>
                </a:ext>
              </a:extLst>
            </p:cNvPr>
            <p:cNvSpPr/>
            <p:nvPr/>
          </p:nvSpPr>
          <p:spPr>
            <a:xfrm>
              <a:off x="2531198" y="167186"/>
              <a:ext cx="722313" cy="2470150"/>
            </a:xfrm>
            <a:custGeom>
              <a:avLst/>
              <a:gdLst>
                <a:gd name="connsiteX0" fmla="*/ 0 w 1152523"/>
                <a:gd name="connsiteY0" fmla="*/ 0 h 1371600"/>
                <a:gd name="connsiteX1" fmla="*/ 1152523 w 1152523"/>
                <a:gd name="connsiteY1" fmla="*/ 0 h 1371600"/>
                <a:gd name="connsiteX2" fmla="*/ 1152523 w 1152523"/>
                <a:gd name="connsiteY2" fmla="*/ 1371600 h 1371600"/>
                <a:gd name="connsiteX3" fmla="*/ 0 w 1152523"/>
                <a:gd name="connsiteY3" fmla="*/ 1371600 h 1371600"/>
                <a:gd name="connsiteX4" fmla="*/ 0 w 1152523"/>
                <a:gd name="connsiteY4" fmla="*/ 0 h 1371600"/>
                <a:gd name="connsiteX0" fmla="*/ 0 w 1157286"/>
                <a:gd name="connsiteY0" fmla="*/ 0 h 1485900"/>
                <a:gd name="connsiteX1" fmla="*/ 1152523 w 1157286"/>
                <a:gd name="connsiteY1" fmla="*/ 0 h 1485900"/>
                <a:gd name="connsiteX2" fmla="*/ 1157286 w 1157286"/>
                <a:gd name="connsiteY2" fmla="*/ 1485900 h 1485900"/>
                <a:gd name="connsiteX3" fmla="*/ 0 w 1157286"/>
                <a:gd name="connsiteY3" fmla="*/ 1371600 h 1485900"/>
                <a:gd name="connsiteX4" fmla="*/ 0 w 1157286"/>
                <a:gd name="connsiteY4" fmla="*/ 0 h 1485900"/>
                <a:gd name="connsiteX0" fmla="*/ 0 w 1157744"/>
                <a:gd name="connsiteY0" fmla="*/ 0 h 1485900"/>
                <a:gd name="connsiteX1" fmla="*/ 1157286 w 1157744"/>
                <a:gd name="connsiteY1" fmla="*/ 323850 h 1485900"/>
                <a:gd name="connsiteX2" fmla="*/ 1157286 w 1157744"/>
                <a:gd name="connsiteY2" fmla="*/ 1485900 h 1485900"/>
                <a:gd name="connsiteX3" fmla="*/ 0 w 1157744"/>
                <a:gd name="connsiteY3" fmla="*/ 1371600 h 1485900"/>
                <a:gd name="connsiteX4" fmla="*/ 0 w 1157744"/>
                <a:gd name="connsiteY4" fmla="*/ 0 h 1485900"/>
                <a:gd name="connsiteX0" fmla="*/ 0 w 1162260"/>
                <a:gd name="connsiteY0" fmla="*/ 0 h 1485900"/>
                <a:gd name="connsiteX1" fmla="*/ 1162049 w 1162260"/>
                <a:gd name="connsiteY1" fmla="*/ 314325 h 1485900"/>
                <a:gd name="connsiteX2" fmla="*/ 1157286 w 1162260"/>
                <a:gd name="connsiteY2" fmla="*/ 1485900 h 1485900"/>
                <a:gd name="connsiteX3" fmla="*/ 0 w 1162260"/>
                <a:gd name="connsiteY3" fmla="*/ 1371600 h 1485900"/>
                <a:gd name="connsiteX4" fmla="*/ 0 w 1162260"/>
                <a:gd name="connsiteY4" fmla="*/ 0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260" h="1485900">
                  <a:moveTo>
                    <a:pt x="0" y="0"/>
                  </a:moveTo>
                  <a:lnTo>
                    <a:pt x="1162049" y="314325"/>
                  </a:lnTo>
                  <a:cubicBezTo>
                    <a:pt x="1163637" y="809625"/>
                    <a:pt x="1155698" y="990600"/>
                    <a:pt x="1157286" y="1485900"/>
                  </a:cubicBez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44A56"/>
                </a:gs>
                <a:gs pos="100000">
                  <a:srgbClr val="1B262C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hangingPunct="1">
                <a:defRPr/>
              </a:pPr>
              <a:endParaRPr lang="en-US" sz="135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D8DB02B-2D0E-4EBD-87A6-DFB2CFEF164F}"/>
                </a:ext>
              </a:extLst>
            </p:cNvPr>
            <p:cNvSpPr txBox="1"/>
            <p:nvPr/>
          </p:nvSpPr>
          <p:spPr>
            <a:xfrm>
              <a:off x="4612341" y="393337"/>
              <a:ext cx="6817660" cy="35253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 eaLnBrk="1" hangingPunct="1">
                <a:defRPr/>
              </a:pPr>
              <a:r>
                <a:rPr lang="en-US" sz="405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BÀI 2</a:t>
              </a:r>
            </a:p>
            <a:p>
              <a:pPr algn="ctr" defTabSz="685800" eaLnBrk="1" hangingPunct="1">
                <a:defRPr/>
              </a:pPr>
              <a:r>
                <a:rPr lang="en-US" sz="2400" b="1" dirty="0" err="1">
                  <a:solidFill>
                    <a:srgbClr val="FFFFFF"/>
                  </a:solidFill>
                  <a:latin typeface="Arial"/>
                </a:rPr>
                <a:t>Làm</a:t>
              </a:r>
              <a:r>
                <a:rPr lang="en-US" sz="2400" b="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Arial"/>
                </a:rPr>
                <a:t>quen</a:t>
              </a:r>
              <a:r>
                <a:rPr lang="en-US" sz="2400" b="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Arial"/>
                </a:rPr>
                <a:t>với</a:t>
              </a:r>
              <a:r>
                <a:rPr lang="en-US" sz="2400" b="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Arial"/>
                </a:rPr>
                <a:t>chương</a:t>
              </a:r>
              <a:r>
                <a:rPr lang="en-US" sz="2400" b="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Arial"/>
                </a:rPr>
                <a:t>trình</a:t>
              </a:r>
              <a:r>
                <a:rPr lang="en-US" sz="2400" b="1" dirty="0">
                  <a:solidFill>
                    <a:srgbClr val="FFFFFF"/>
                  </a:solidFill>
                  <a:latin typeface="Arial"/>
                </a:rPr>
                <a:t> </a:t>
              </a:r>
              <a:endParaRPr lang="en-US" sz="2400" b="1" dirty="0">
                <a:solidFill>
                  <a:srgbClr val="FFFFFF"/>
                </a:solidFill>
                <a:latin typeface="Arial"/>
              </a:endParaRPr>
            </a:p>
            <a:p>
              <a:pPr algn="ctr" defTabSz="685800" eaLnBrk="1" hangingPunct="1">
                <a:defRPr/>
              </a:pPr>
              <a:r>
                <a:rPr lang="en-US" sz="2400" b="1" dirty="0" err="1">
                  <a:solidFill>
                    <a:srgbClr val="FFFFFF"/>
                  </a:solidFill>
                  <a:latin typeface="Arial"/>
                </a:rPr>
                <a:t>và</a:t>
              </a:r>
              <a:r>
                <a:rPr lang="en-US" sz="2400" b="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Arial"/>
                </a:rPr>
                <a:t>ngôn</a:t>
              </a:r>
              <a:r>
                <a:rPr lang="en-US" sz="2400" b="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Arial"/>
                </a:rPr>
                <a:t>ngữ</a:t>
              </a:r>
              <a:r>
                <a:rPr lang="en-US" sz="2400" b="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en-US" sz="2400" b="1" err="1">
                  <a:solidFill>
                    <a:srgbClr val="FFFFFF"/>
                  </a:solidFill>
                  <a:latin typeface="Arial"/>
                </a:rPr>
                <a:t>lập</a:t>
              </a:r>
              <a:r>
                <a:rPr lang="en-US" sz="2400" b="1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en-US" sz="2400" b="1">
                  <a:solidFill>
                    <a:srgbClr val="FFFFFF"/>
                  </a:solidFill>
                  <a:latin typeface="Arial"/>
                </a:rPr>
                <a:t>trình (t.t)</a:t>
              </a:r>
              <a:endParaRPr lang="en-US" sz="2400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6157" y="2161303"/>
            <a:ext cx="14497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>
                <a:solidFill>
                  <a:srgbClr val="FFC000"/>
                </a:solidFill>
                <a:latin typeface="Calibri" panose="020F0502020204030204"/>
              </a:rPr>
              <a:t>Thứ sáu 17.9.2021</a:t>
            </a:r>
            <a:endParaRPr lang="en-US" sz="1350" b="1">
              <a:solidFill>
                <a:srgbClr val="FFC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0840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9" grpId="0" animBg="1"/>
      <p:bldP spid="22" grpId="0" animBg="1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143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smtClean="0">
                <a:solidFill>
                  <a:srgbClr val="CC0000"/>
                </a:solidFill>
              </a:rPr>
              <a:t> </a:t>
            </a:r>
            <a:r>
              <a:rPr lang="en-US" altLang="en-US" sz="240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BÀI TẬP 3</a:t>
            </a: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900113" y="1125538"/>
            <a:ext cx="7993062" cy="1439862"/>
          </a:xfrm>
          <a:prstGeom prst="cloudCallout">
            <a:avLst>
              <a:gd name="adj1" fmla="val -61995"/>
              <a:gd name="adj2" fmla="val 236991"/>
            </a:avLst>
          </a:prstGeom>
          <a:gradFill rotWithShape="1">
            <a:gsLst>
              <a:gs pos="0">
                <a:schemeClr val="tx1"/>
              </a:gs>
              <a:gs pos="100000">
                <a:srgbClr val="FF33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i="1">
                <a:solidFill>
                  <a:srgbClr val="000099"/>
                </a:solidFill>
              </a:rPr>
              <a:t>Chỉnh sửa chương trình và nhận biết một số lỗi. Em hãy thực hiện các nội dung sau: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1111250" y="3141663"/>
            <a:ext cx="7708900" cy="11874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Xóa lệnh </a:t>
            </a:r>
            <a:r>
              <a:rPr lang="en-US" altLang="en-US" sz="2400" b="1">
                <a:solidFill>
                  <a:srgbClr val="333399"/>
                </a:solidFill>
              </a:rPr>
              <a:t>begin</a:t>
            </a:r>
            <a:endParaRPr lang="en-US" altLang="en-US" sz="2400">
              <a:solidFill>
                <a:srgbClr val="333399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Xóa dấu chấm sau chữ end</a:t>
            </a:r>
          </a:p>
          <a:p>
            <a:pPr eaLnBrk="1" hangingPunct="1"/>
            <a:endParaRPr lang="en-US" altLang="en-US" sz="2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0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323850" y="333375"/>
            <a:ext cx="5113338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99"/>
                </a:solidFill>
              </a:rPr>
              <a:t>* Xóa dòng lệnh </a:t>
            </a:r>
            <a:r>
              <a:rPr lang="en-US" altLang="en-US" sz="2000" b="1">
                <a:solidFill>
                  <a:srgbClr val="000099"/>
                </a:solidFill>
              </a:rPr>
              <a:t>BEGIN</a:t>
            </a:r>
            <a:endParaRPr lang="en-US" altLang="en-US" sz="2000">
              <a:solidFill>
                <a:srgbClr val="000099"/>
              </a:solidFill>
            </a:endParaRPr>
          </a:p>
        </p:txBody>
      </p:sp>
      <p:pic>
        <p:nvPicPr>
          <p:cNvPr id="107535" name="Picture 15" descr="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82804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395288" y="3536950"/>
            <a:ext cx="5113337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99"/>
                </a:solidFill>
              </a:rPr>
              <a:t>* Xóa dấu chấm sau lệnh </a:t>
            </a:r>
            <a:r>
              <a:rPr lang="en-US" altLang="en-US" sz="2000" b="1">
                <a:solidFill>
                  <a:srgbClr val="000099"/>
                </a:solidFill>
              </a:rPr>
              <a:t>END</a:t>
            </a:r>
          </a:p>
        </p:txBody>
      </p:sp>
      <p:pic>
        <p:nvPicPr>
          <p:cNvPr id="107537" name="Picture 17" descr="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4221163"/>
            <a:ext cx="82931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4" grpId="0" animBg="1"/>
      <p:bldP spid="1075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009650"/>
            <a:ext cx="66675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403350" y="476250"/>
            <a:ext cx="5113338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Arial" panose="020B0604020202020204" pitchFamily="34" charset="0"/>
              </a:rPr>
              <a:t>* Xóa dòng lệnh </a:t>
            </a:r>
            <a:r>
              <a:rPr lang="en-US" altLang="en-US" sz="2800" b="1">
                <a:solidFill>
                  <a:srgbClr val="000099"/>
                </a:solidFill>
                <a:latin typeface="Arial" panose="020B0604020202020204" pitchFamily="34" charset="0"/>
              </a:rPr>
              <a:t>BEGIN</a:t>
            </a:r>
            <a:endParaRPr lang="en-US" altLang="en-US" sz="28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66838"/>
            <a:ext cx="74390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822325" y="620713"/>
            <a:ext cx="5113338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Arial" panose="020B0604020202020204" pitchFamily="34" charset="0"/>
              </a:rPr>
              <a:t>* Xóa dấu chấm sau lệnh </a:t>
            </a:r>
            <a:r>
              <a:rPr lang="en-US" altLang="en-US" sz="2800" b="1">
                <a:solidFill>
                  <a:srgbClr val="000099"/>
                </a:solidFill>
                <a:latin typeface="Arial" panose="020B0604020202020204" pitchFamily="34" charset="0"/>
              </a:rPr>
              <a:t>END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357313"/>
            <a:ext cx="70389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1047750" y="765175"/>
            <a:ext cx="6837363" cy="5222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99"/>
                </a:solidFill>
                <a:latin typeface="Arial" panose="020B0604020202020204" pitchFamily="34" charset="0"/>
              </a:rPr>
              <a:t>* </a:t>
            </a:r>
            <a:r>
              <a:rPr lang="en-US" altLang="en-US" sz="2800" b="1" i="1">
                <a:solidFill>
                  <a:srgbClr val="000099"/>
                </a:solidFill>
                <a:latin typeface="Arial" panose="020B0604020202020204" pitchFamily="34" charset="0"/>
              </a:rPr>
              <a:t>Xóa dấu chấm phẩy sau dòng lệnh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323850" y="333375"/>
            <a:ext cx="5113338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99"/>
                </a:solidFill>
              </a:rPr>
              <a:t>* Xóa dấu chấm phẩy sau dòng lệnh</a:t>
            </a:r>
          </a:p>
        </p:txBody>
      </p:sp>
      <p:pic>
        <p:nvPicPr>
          <p:cNvPr id="109590" name="Picture 22" descr="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82804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163"/>
            <a:ext cx="8288337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89363"/>
            <a:ext cx="82089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3779838" y="620713"/>
            <a:ext cx="4968875" cy="2400300"/>
          </a:xfrm>
          <a:prstGeom prst="rect">
            <a:avLst/>
          </a:prstGeom>
          <a:solidFill>
            <a:srgbClr val="FFFFFF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3000">
                <a:solidFill>
                  <a:srgbClr val="000099"/>
                </a:solidFill>
              </a:rPr>
              <a:t> </a:t>
            </a:r>
            <a:r>
              <a:rPr lang="en-US" altLang="en-US" sz="2400" b="1">
                <a:solidFill>
                  <a:srgbClr val="000099"/>
                </a:solidFill>
              </a:rPr>
              <a:t>Lệnh </a:t>
            </a:r>
            <a:r>
              <a:rPr lang="en-US" altLang="en-US" sz="2400" b="1">
                <a:solidFill>
                  <a:srgbClr val="CC0000"/>
                </a:solidFill>
              </a:rPr>
              <a:t>writeln</a:t>
            </a:r>
            <a:r>
              <a:rPr lang="en-US" altLang="en-US" sz="2400" b="1">
                <a:solidFill>
                  <a:srgbClr val="000099"/>
                </a:solidFill>
              </a:rPr>
              <a:t> in thông tin ra màn hình và đưa con trỏ xuống đầu dòng tiếp theo.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 b="1">
                <a:solidFill>
                  <a:srgbClr val="000099"/>
                </a:solidFill>
              </a:rPr>
              <a:t> Lệnh </a:t>
            </a:r>
            <a:r>
              <a:rPr lang="en-US" altLang="en-US" sz="2400" b="1">
                <a:solidFill>
                  <a:srgbClr val="CC0000"/>
                </a:solidFill>
              </a:rPr>
              <a:t>write</a:t>
            </a:r>
            <a:r>
              <a:rPr lang="en-US" altLang="en-US" sz="2400" b="1">
                <a:solidFill>
                  <a:srgbClr val="000099"/>
                </a:solidFill>
              </a:rPr>
              <a:t> in thông tin ra màn hình nhưng không đưa con trỏ xuống đầu dòng tiếp theo.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buom hoa dong"/>
          <p:cNvPicPr>
            <a:picLocks noGrp="1" noChangeAspect="1" noChangeArrowheads="1" noCrop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3238"/>
            <a:ext cx="3810000" cy="4238625"/>
          </a:xfrm>
        </p:spPr>
      </p:pic>
      <p:sp>
        <p:nvSpPr>
          <p:cNvPr id="49165" name="AutoShape 13"/>
          <p:cNvSpPr>
            <a:spLocks noChangeArrowheads="1"/>
          </p:cNvSpPr>
          <p:nvPr/>
        </p:nvSpPr>
        <p:spPr bwMode="auto">
          <a:xfrm>
            <a:off x="3244850" y="1196975"/>
            <a:ext cx="5702300" cy="27622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9167" name="WordArt 15" descr="Narrow vertical"/>
          <p:cNvSpPr>
            <a:spLocks noChangeArrowheads="1" noChangeShapeType="1" noTextEdit="1"/>
          </p:cNvSpPr>
          <p:nvPr/>
        </p:nvSpPr>
        <p:spPr bwMode="auto">
          <a:xfrm>
            <a:off x="4343400" y="1898650"/>
            <a:ext cx="3505200" cy="11604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4014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Unicode MS"/>
              </a:rPr>
              <a:t>Thân ái chào các em</a:t>
            </a:r>
            <a:endParaRPr lang="en-US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Unicode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1" y="529211"/>
            <a:ext cx="59046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 THCS TÂN XUÂN</a:t>
            </a:r>
          </a:p>
          <a:p>
            <a:pPr>
              <a:defRPr/>
            </a:pPr>
            <a:endParaRPr lang="en-US"/>
          </a:p>
        </p:txBody>
      </p:sp>
      <p:pic>
        <p:nvPicPr>
          <p:cNvPr id="5018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860800"/>
            <a:ext cx="4541838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C26374B-8EEF-4C64-872C-0522F6B80A8C}"/>
              </a:ext>
            </a:extLst>
          </p:cNvPr>
          <p:cNvSpPr/>
          <p:nvPr/>
        </p:nvSpPr>
        <p:spPr>
          <a:xfrm>
            <a:off x="502360" y="2892935"/>
            <a:ext cx="7998038" cy="6750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17F5F4AF-F829-4959-8B98-E32E4153EF4E}"/>
              </a:ext>
            </a:extLst>
          </p:cNvPr>
          <p:cNvSpPr/>
          <p:nvPr/>
        </p:nvSpPr>
        <p:spPr>
          <a:xfrm>
            <a:off x="-488374" y="857250"/>
            <a:ext cx="353291" cy="353291"/>
          </a:xfrm>
          <a:prstGeom prst="teardrop">
            <a:avLst/>
          </a:prstGeom>
          <a:solidFill>
            <a:srgbClr val="0012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52236035-7722-4FB6-8A1A-FFA3A13B0FD9}"/>
              </a:ext>
            </a:extLst>
          </p:cNvPr>
          <p:cNvSpPr/>
          <p:nvPr/>
        </p:nvSpPr>
        <p:spPr>
          <a:xfrm>
            <a:off x="-488374" y="1345732"/>
            <a:ext cx="353291" cy="353291"/>
          </a:xfrm>
          <a:prstGeom prst="teardrop">
            <a:avLst/>
          </a:prstGeom>
          <a:solidFill>
            <a:srgbClr val="00285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7F577CDC-1460-4617-AD89-F7FD1586EEDB}"/>
              </a:ext>
            </a:extLst>
          </p:cNvPr>
          <p:cNvSpPr/>
          <p:nvPr/>
        </p:nvSpPr>
        <p:spPr>
          <a:xfrm>
            <a:off x="-488374" y="1834213"/>
            <a:ext cx="353291" cy="353291"/>
          </a:xfrm>
          <a:prstGeom prst="teardrop">
            <a:avLst/>
          </a:prstGeom>
          <a:solidFill>
            <a:srgbClr val="0353A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C2432920-FF61-4C90-BEE0-E2AC6F857BC1}"/>
              </a:ext>
            </a:extLst>
          </p:cNvPr>
          <p:cNvSpPr/>
          <p:nvPr/>
        </p:nvSpPr>
        <p:spPr>
          <a:xfrm>
            <a:off x="-488374" y="2322695"/>
            <a:ext cx="353291" cy="353291"/>
          </a:xfrm>
          <a:prstGeom prst="teardrop">
            <a:avLst/>
          </a:prstGeom>
          <a:solidFill>
            <a:srgbClr val="0466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C2CEF52-61C9-4215-99E9-13BD297EE162}"/>
              </a:ext>
            </a:extLst>
          </p:cNvPr>
          <p:cNvGrpSpPr/>
          <p:nvPr/>
        </p:nvGrpSpPr>
        <p:grpSpPr>
          <a:xfrm>
            <a:off x="241357" y="3827405"/>
            <a:ext cx="8526402" cy="675084"/>
            <a:chOff x="1450975" y="5589588"/>
            <a:chExt cx="9324975" cy="900112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743DC4-3974-45F2-A088-5BA4BFD96C87}"/>
                </a:ext>
              </a:extLst>
            </p:cNvPr>
            <p:cNvSpPr/>
            <p:nvPr/>
          </p:nvSpPr>
          <p:spPr>
            <a:xfrm>
              <a:off x="1450975" y="5589588"/>
              <a:ext cx="9324975" cy="9001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CF09FF-75AA-42F5-BD92-48CC51BDEE80}"/>
                </a:ext>
              </a:extLst>
            </p:cNvPr>
            <p:cNvSpPr/>
            <p:nvPr/>
          </p:nvSpPr>
          <p:spPr>
            <a:xfrm>
              <a:off x="2063779" y="5589588"/>
              <a:ext cx="8257310" cy="900112"/>
            </a:xfrm>
            <a:prstGeom prst="rect">
              <a:avLst/>
            </a:prstGeom>
            <a:solidFill>
              <a:srgbClr val="001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D02EB9D-05FA-4178-853B-52B30A3D4C7B}"/>
              </a:ext>
            </a:extLst>
          </p:cNvPr>
          <p:cNvSpPr/>
          <p:nvPr/>
        </p:nvSpPr>
        <p:spPr>
          <a:xfrm>
            <a:off x="241357" y="4779169"/>
            <a:ext cx="8526402" cy="270272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19A347-7060-4AB2-B756-E987C5CE400F}"/>
              </a:ext>
            </a:extLst>
          </p:cNvPr>
          <p:cNvSpPr/>
          <p:nvPr/>
        </p:nvSpPr>
        <p:spPr>
          <a:xfrm>
            <a:off x="1034563" y="2892935"/>
            <a:ext cx="7073609" cy="675084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8BD4D7BB-7585-4648-9603-82C492206E09}"/>
              </a:ext>
            </a:extLst>
          </p:cNvPr>
          <p:cNvSpPr/>
          <p:nvPr/>
        </p:nvSpPr>
        <p:spPr>
          <a:xfrm>
            <a:off x="753450" y="3557133"/>
            <a:ext cx="7550170" cy="270272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rgbClr val="002D7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451E75-451A-43F3-B6A1-415D9C013D69}"/>
              </a:ext>
            </a:extLst>
          </p:cNvPr>
          <p:cNvSpPr/>
          <p:nvPr/>
        </p:nvSpPr>
        <p:spPr>
          <a:xfrm>
            <a:off x="801684" y="1969349"/>
            <a:ext cx="7490605" cy="6750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ABAB88-9400-4875-9108-1311E02C1569}"/>
              </a:ext>
            </a:extLst>
          </p:cNvPr>
          <p:cNvSpPr/>
          <p:nvPr/>
        </p:nvSpPr>
        <p:spPr>
          <a:xfrm>
            <a:off x="1294487" y="1969349"/>
            <a:ext cx="6632983" cy="675084"/>
          </a:xfrm>
          <a:prstGeom prst="rect">
            <a:avLst/>
          </a:prstGeom>
          <a:solidFill>
            <a:srgbClr val="03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2D42EE90-CD01-41B1-8AEF-0BF55BF4BD36}"/>
              </a:ext>
            </a:extLst>
          </p:cNvPr>
          <p:cNvSpPr/>
          <p:nvPr/>
        </p:nvSpPr>
        <p:spPr>
          <a:xfrm>
            <a:off x="502357" y="2622662"/>
            <a:ext cx="7998041" cy="270272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014BD4AA-83F3-4873-A75D-AF5C9950B33B}"/>
              </a:ext>
            </a:extLst>
          </p:cNvPr>
          <p:cNvSpPr/>
          <p:nvPr/>
        </p:nvSpPr>
        <p:spPr>
          <a:xfrm>
            <a:off x="1034563" y="2622661"/>
            <a:ext cx="7073609" cy="270272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rgbClr val="0052A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CB62441C-7D33-4EF8-A6EF-7C8F0CAA2981}"/>
              </a:ext>
            </a:extLst>
          </p:cNvPr>
          <p:cNvSpPr/>
          <p:nvPr/>
        </p:nvSpPr>
        <p:spPr>
          <a:xfrm>
            <a:off x="801683" y="1699078"/>
            <a:ext cx="7490605" cy="270272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779147-C6F7-4D82-B817-EB29CB7A7881}"/>
              </a:ext>
            </a:extLst>
          </p:cNvPr>
          <p:cNvSpPr txBox="1"/>
          <p:nvPr/>
        </p:nvSpPr>
        <p:spPr>
          <a:xfrm>
            <a:off x="2495969" y="3023931"/>
            <a:ext cx="512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prstClr val="white"/>
                </a:solidFill>
                <a:cs typeface="Arial" panose="020B0604020202020204" pitchFamily="34" charset="0"/>
              </a:rPr>
              <a:t>4. Cấu trúc chung của chương trình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E132B9-749B-476C-B478-5AE25A078D5B}"/>
              </a:ext>
            </a:extLst>
          </p:cNvPr>
          <p:cNvSpPr txBox="1"/>
          <p:nvPr/>
        </p:nvSpPr>
        <p:spPr>
          <a:xfrm>
            <a:off x="2043543" y="3971559"/>
            <a:ext cx="438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prstClr val="white"/>
                </a:solidFill>
                <a:cs typeface="Arial" panose="020B0604020202020204" pitchFamily="34" charset="0"/>
              </a:rPr>
              <a:t>5. </a:t>
            </a:r>
            <a:r>
              <a:rPr lang="en-US" dirty="0" err="1">
                <a:solidFill>
                  <a:prstClr val="white"/>
                </a:solidFill>
                <a:cs typeface="Arial" panose="020B0604020202020204" pitchFamily="34" charset="0"/>
              </a:rPr>
              <a:t>Ví</a:t>
            </a:r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cs typeface="Arial" panose="020B0604020202020204" pitchFamily="34" charset="0"/>
              </a:rPr>
              <a:t>dụ</a:t>
            </a:r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prstClr val="white"/>
                </a:solidFill>
                <a:cs typeface="Arial" panose="020B0604020202020204" pitchFamily="34" charset="0"/>
              </a:rPr>
              <a:t>về</a:t>
            </a:r>
            <a:r>
              <a:rPr lang="en-US">
                <a:solidFill>
                  <a:prstClr val="white"/>
                </a:solidFill>
                <a:cs typeface="Arial" panose="020B0604020202020204" pitchFamily="34" charset="0"/>
              </a:rPr>
              <a:t> ngôn ngữ lập trình</a:t>
            </a:r>
            <a:endParaRPr lang="en-US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41" name="Graphic 40" descr="Wreath">
            <a:extLst>
              <a:ext uri="{FF2B5EF4-FFF2-40B4-BE49-F238E27FC236}">
                <a16:creationId xmlns:a16="http://schemas.microsoft.com/office/drawing/2014/main" id="{768A8EB3-8241-4668-866D-9B5ADC501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03943" y="3061987"/>
            <a:ext cx="415679" cy="340958"/>
          </a:xfrm>
          <a:prstGeom prst="rect">
            <a:avLst/>
          </a:prstGeom>
        </p:spPr>
      </p:pic>
      <p:pic>
        <p:nvPicPr>
          <p:cNvPr id="43" name="Graphic 42" descr="Ribbon">
            <a:extLst>
              <a:ext uri="{FF2B5EF4-FFF2-40B4-BE49-F238E27FC236}">
                <a16:creationId xmlns:a16="http://schemas.microsoft.com/office/drawing/2014/main" id="{2DC201C1-34C7-426B-B680-46389ECFEC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8523" y="3994468"/>
            <a:ext cx="415679" cy="34095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D8DB02B-2D0E-4EBD-87A6-DFB2CFEF164F}"/>
              </a:ext>
            </a:extLst>
          </p:cNvPr>
          <p:cNvSpPr txBox="1"/>
          <p:nvPr/>
        </p:nvSpPr>
        <p:spPr>
          <a:xfrm>
            <a:off x="2054355" y="100680"/>
            <a:ext cx="5113245" cy="1454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hangingPunct="1">
              <a:defRPr/>
            </a:pPr>
            <a:r>
              <a:rPr lang="en-US" sz="4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BÀI 2</a:t>
            </a:r>
          </a:p>
          <a:p>
            <a:pPr algn="ctr" defTabSz="685800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Arial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/>
              </a:rPr>
              <a:t>quen</a:t>
            </a:r>
            <a:r>
              <a:rPr lang="en-US" sz="24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/>
              </a:rPr>
              <a:t>chương</a:t>
            </a:r>
            <a:r>
              <a:rPr lang="en-US" sz="24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Arial"/>
              </a:rPr>
              <a:t> </a:t>
            </a:r>
            <a:endParaRPr lang="en-US" sz="2400" b="1" dirty="0">
              <a:solidFill>
                <a:srgbClr val="FF0000"/>
              </a:solidFill>
              <a:latin typeface="Arial"/>
            </a:endParaRPr>
          </a:p>
          <a:p>
            <a:pPr algn="ctr" defTabSz="685800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Arial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/>
              </a:rPr>
              <a:t>ngôn</a:t>
            </a:r>
            <a:r>
              <a:rPr lang="en-US" sz="24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/>
              </a:rPr>
              <a:t>ngữ</a:t>
            </a:r>
            <a:r>
              <a:rPr lang="en-US" sz="24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Arial"/>
              </a:rPr>
              <a:t>lập</a:t>
            </a:r>
            <a:r>
              <a:rPr lang="en-US" sz="2400" b="1">
                <a:solidFill>
                  <a:srgbClr val="FF0000"/>
                </a:solidFill>
                <a:latin typeface="Arial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Arial"/>
              </a:rPr>
              <a:t>trình (t.t)</a:t>
            </a:r>
            <a:endParaRPr lang="en-US" sz="2400" b="1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301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62000" y="304800"/>
            <a:ext cx="7086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CỦNG CỐ KIẾN THỨC:</a:t>
            </a:r>
          </a:p>
          <a:p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539552" y="1052736"/>
            <a:ext cx="8136904" cy="231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b="1" i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1: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Tên do người lập trình đặt phải tuân theo các quy tắc của ngôn ngữ lập trình cũng như của chương trình dịch .Hãy chọn câu đúng nhất:</a:t>
            </a:r>
            <a:endParaRPr lang="en-US" b="1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60680" algn="just">
              <a:lnSpc>
                <a:spcPct val="115000"/>
              </a:lnSpc>
              <a:spcAft>
                <a:spcPts val="600"/>
              </a:spcAft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 Không  được trùng với từ khóa			</a:t>
            </a:r>
            <a:endParaRPr lang="en-US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60680" algn="just">
              <a:lnSpc>
                <a:spcPct val="115000"/>
              </a:lnSpc>
              <a:spcAft>
                <a:spcPts val="600"/>
              </a:spcAft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Khộng đặt tên quá dài ký tự và tên phải bắt đầu bằng chữ cái.</a:t>
            </a:r>
            <a:endParaRPr lang="en-US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60680" algn="just">
              <a:lnSpc>
                <a:spcPct val="115000"/>
              </a:lnSpc>
              <a:spcAft>
                <a:spcPts val="600"/>
              </a:spcAft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Tên Không có khoảng trắng và có dấu			</a:t>
            </a:r>
            <a:endParaRPr lang="en-US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60680" algn="just">
              <a:lnSpc>
                <a:spcPct val="115000"/>
              </a:lnSpc>
              <a:spcAft>
                <a:spcPts val="600"/>
              </a:spcAft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D.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Tất cả  các câu trên đều đúng.</a:t>
            </a:r>
            <a:endParaRPr lang="en-US" sz="1800">
              <a:solidFill>
                <a:srgbClr val="11111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864" y="3717032"/>
            <a:ext cx="8439608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955" algn="just">
              <a:lnSpc>
                <a:spcPct val="115000"/>
              </a:lnSpc>
              <a:spcAft>
                <a:spcPts val="600"/>
              </a:spcAft>
            </a:pPr>
            <a:r>
              <a:rPr lang="en-US" b="1" i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2: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Hãy chọn các tên chương trình </a:t>
            </a:r>
            <a:r>
              <a:rPr lang="en-US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 sai 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 sau : ( Nhiều phương án đúng)</a:t>
            </a:r>
            <a:endParaRPr lang="en-US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Baitap Pascal	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	</a:t>
            </a:r>
            <a:r>
              <a:rPr lang="en-US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Vídụ  1		</a:t>
            </a:r>
            <a:r>
              <a:rPr lang="en-US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Baitho_NguyenDu	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.8A2-Baitap</a:t>
            </a:r>
            <a:r>
              <a:rPr lang="en-US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         	 </a:t>
            </a:r>
            <a:r>
              <a:rPr lang="en-US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CadaoVN		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.Baitap8A2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.Dientichhinhchunhat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Program</a:t>
            </a:r>
            <a:endParaRPr lang="en-US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115616" y="54510"/>
            <a:ext cx="7086600" cy="86201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CỦNG CỐ KIẾN THỨC: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5528635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Hết </a:t>
            </a:r>
            <a:r>
              <a:rPr lang="en-US" sz="24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 phút</a:t>
            </a:r>
            <a:endParaRPr lang="en-US" sz="24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6062035"/>
            <a:ext cx="2895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477000" y="613823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7335838" y="6020760"/>
            <a:ext cx="30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477000" y="613823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42504" y="5542923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Thời gian còn lại ...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42504" y="5558179"/>
            <a:ext cx="28956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Bắt đầu tính giờ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7696200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477000" y="613823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346904" y="5528635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346904" y="6062035"/>
            <a:ext cx="2895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575504" y="613823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81" name="TextBox 7"/>
          <p:cNvSpPr txBox="1">
            <a:spLocks noChangeArrowheads="1"/>
          </p:cNvSpPr>
          <p:nvPr/>
        </p:nvSpPr>
        <p:spPr bwMode="auto">
          <a:xfrm>
            <a:off x="4434342" y="6020760"/>
            <a:ext cx="30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3575504" y="613823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346904" y="5528635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Thời gian còn lại ...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346904" y="5528635"/>
            <a:ext cx="28956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Bắt đầu tính giờ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4794704" y="613823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3575504" y="613823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20259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500"/>
                            </p:stCondLst>
                            <p:childTnLst>
                              <p:par>
                                <p:cTn id="6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500"/>
                            </p:stCondLst>
                            <p:childTnLst>
                              <p:par>
                                <p:cTn id="7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500"/>
                            </p:stCondLst>
                            <p:childTnLst>
                              <p:par>
                                <p:cTn id="7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500"/>
                            </p:stCondLst>
                            <p:childTnLst>
                              <p:par>
                                <p:cTn id="8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500"/>
                            </p:stCondLst>
                            <p:childTnLst>
                              <p:par>
                                <p:cTn id="8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500"/>
                            </p:stCondLst>
                            <p:childTnLst>
                              <p:par>
                                <p:cTn id="8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500"/>
                            </p:stCondLst>
                            <p:childTnLst>
                              <p:par>
                                <p:cTn id="9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500"/>
                            </p:stCondLst>
                            <p:childTnLst>
                              <p:par>
                                <p:cTn id="9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4500"/>
                            </p:stCondLst>
                            <p:childTnLst>
                              <p:par>
                                <p:cTn id="14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5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5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6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8500"/>
                            </p:stCondLst>
                            <p:childTnLst>
                              <p:par>
                                <p:cTn id="16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9500"/>
                            </p:stCondLst>
                            <p:childTnLst>
                              <p:par>
                                <p:cTn id="16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0500"/>
                            </p:stCondLst>
                            <p:childTnLst>
                              <p:par>
                                <p:cTn id="17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2500"/>
                            </p:stCondLst>
                            <p:childTnLst>
                              <p:par>
                                <p:cTn id="18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3500"/>
                            </p:stCondLst>
                            <p:childTnLst>
                              <p:par>
                                <p:cTn id="18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8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9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6500"/>
                            </p:stCondLst>
                            <p:childTnLst>
                              <p:par>
                                <p:cTn id="19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7500"/>
                            </p:stCondLst>
                            <p:childTnLst>
                              <p:par>
                                <p:cTn id="20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8500"/>
                            </p:stCondLst>
                            <p:childTnLst>
                              <p:par>
                                <p:cTn id="20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9500"/>
                            </p:stCondLst>
                            <p:childTnLst>
                              <p:par>
                                <p:cTn id="20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500"/>
                            </p:stCondLst>
                            <p:childTnLst>
                              <p:par>
                                <p:cTn id="2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1500"/>
                            </p:stCondLst>
                            <p:childTnLst>
                              <p:par>
                                <p:cTn id="2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2500"/>
                            </p:stCondLst>
                            <p:childTnLst>
                              <p:par>
                                <p:cTn id="2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3500"/>
                            </p:stCondLst>
                            <p:childTnLst>
                              <p:par>
                                <p:cTn id="2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4500"/>
                            </p:stCondLst>
                            <p:childTnLst>
                              <p:par>
                                <p:cTn id="2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5500"/>
                            </p:stCondLst>
                            <p:childTnLst>
                              <p:par>
                                <p:cTn id="2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6500"/>
                            </p:stCondLst>
                            <p:childTnLst>
                              <p:par>
                                <p:cTn id="2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7500"/>
                            </p:stCondLst>
                            <p:childTnLst>
                              <p:par>
                                <p:cTn id="24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8500"/>
                            </p:stCondLst>
                            <p:childTnLst>
                              <p:par>
                                <p:cTn id="24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9500"/>
                            </p:stCondLst>
                            <p:childTnLst>
                              <p:par>
                                <p:cTn id="24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0500"/>
                            </p:stCondLst>
                            <p:childTnLst>
                              <p:par>
                                <p:cTn id="258" presetID="3" presetClass="emph" presetSubtype="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4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500"/>
                            </p:stCondLst>
                            <p:childTnLst>
                              <p:par>
                                <p:cTn id="27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500"/>
                            </p:stCondLst>
                            <p:childTnLst>
                              <p:par>
                                <p:cTn id="2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500"/>
                            </p:stCondLst>
                            <p:childTnLst>
                              <p:par>
                                <p:cTn id="28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500"/>
                            </p:stCondLst>
                            <p:childTnLst>
                              <p:par>
                                <p:cTn id="28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500"/>
                            </p:stCondLst>
                            <p:childTnLst>
                              <p:par>
                                <p:cTn id="29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6500"/>
                            </p:stCondLst>
                            <p:childTnLst>
                              <p:par>
                                <p:cTn id="29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7500"/>
                            </p:stCondLst>
                            <p:childTnLst>
                              <p:par>
                                <p:cTn id="29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8500"/>
                            </p:stCondLst>
                            <p:childTnLst>
                              <p:par>
                                <p:cTn id="30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500"/>
                            </p:stCondLst>
                            <p:childTnLst>
                              <p:par>
                                <p:cTn id="30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8500"/>
                            </p:stCondLst>
                            <p:childTnLst>
                              <p:par>
                                <p:cTn id="3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9500"/>
                            </p:stCondLst>
                            <p:childTnLst>
                              <p:par>
                                <p:cTn id="3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20500"/>
                            </p:stCondLst>
                            <p:childTnLst>
                              <p:par>
                                <p:cTn id="3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1500"/>
                            </p:stCondLst>
                            <p:childTnLst>
                              <p:par>
                                <p:cTn id="3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22500"/>
                            </p:stCondLst>
                            <p:childTnLst>
                              <p:par>
                                <p:cTn id="3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23500"/>
                            </p:stCondLst>
                            <p:childTnLst>
                              <p:par>
                                <p:cTn id="3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4500"/>
                            </p:stCondLst>
                            <p:childTnLst>
                              <p:par>
                                <p:cTn id="36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25500"/>
                            </p:stCondLst>
                            <p:childTnLst>
                              <p:par>
                                <p:cTn id="3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26500"/>
                            </p:stCondLst>
                            <p:childTnLst>
                              <p:par>
                                <p:cTn id="37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27500"/>
                            </p:stCondLst>
                            <p:childTnLst>
                              <p:par>
                                <p:cTn id="3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28500"/>
                            </p:stCondLst>
                            <p:childTnLst>
                              <p:par>
                                <p:cTn id="38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9500"/>
                            </p:stCondLst>
                            <p:childTnLst>
                              <p:par>
                                <p:cTn id="38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30500"/>
                            </p:stCondLst>
                            <p:childTnLst>
                              <p:par>
                                <p:cTn id="39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31500"/>
                            </p:stCondLst>
                            <p:childTnLst>
                              <p:par>
                                <p:cTn id="39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32500"/>
                            </p:stCondLst>
                            <p:childTnLst>
                              <p:par>
                                <p:cTn id="39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33500"/>
                            </p:stCondLst>
                            <p:childTnLst>
                              <p:par>
                                <p:cTn id="40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34500"/>
                            </p:stCondLst>
                            <p:childTnLst>
                              <p:par>
                                <p:cTn id="40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35500"/>
                            </p:stCondLst>
                            <p:childTnLst>
                              <p:par>
                                <p:cTn id="4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36500"/>
                            </p:stCondLst>
                            <p:childTnLst>
                              <p:par>
                                <p:cTn id="4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37500"/>
                            </p:stCondLst>
                            <p:childTnLst>
                              <p:par>
                                <p:cTn id="4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38500"/>
                            </p:stCondLst>
                            <p:childTnLst>
                              <p:par>
                                <p:cTn id="4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4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40500"/>
                            </p:stCondLst>
                            <p:childTnLst>
                              <p:par>
                                <p:cTn id="4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41500"/>
                            </p:stCondLst>
                            <p:childTnLst>
                              <p:par>
                                <p:cTn id="4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42500"/>
                            </p:stCondLst>
                            <p:childTnLst>
                              <p:par>
                                <p:cTn id="4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43500"/>
                            </p:stCondLst>
                            <p:childTnLst>
                              <p:par>
                                <p:cTn id="4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44500"/>
                            </p:stCondLst>
                            <p:childTnLst>
                              <p:par>
                                <p:cTn id="4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45500"/>
                            </p:stCondLst>
                            <p:childTnLst>
                              <p:par>
                                <p:cTn id="4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6500"/>
                            </p:stCondLst>
                            <p:childTnLst>
                              <p:par>
                                <p:cTn id="4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47500"/>
                            </p:stCondLst>
                            <p:childTnLst>
                              <p:par>
                                <p:cTn id="4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48500"/>
                            </p:stCondLst>
                            <p:childTnLst>
                              <p:par>
                                <p:cTn id="4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49500"/>
                            </p:stCondLst>
                            <p:childTnLst>
                              <p:par>
                                <p:cTn id="46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50500"/>
                            </p:stCondLst>
                            <p:childTnLst>
                              <p:par>
                                <p:cTn id="4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51500"/>
                            </p:stCondLst>
                            <p:childTnLst>
                              <p:par>
                                <p:cTn id="47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52500"/>
                            </p:stCondLst>
                            <p:childTnLst>
                              <p:par>
                                <p:cTn id="4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53500"/>
                            </p:stCondLst>
                            <p:childTnLst>
                              <p:par>
                                <p:cTn id="48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54500"/>
                            </p:stCondLst>
                            <p:childTnLst>
                              <p:par>
                                <p:cTn id="48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55500"/>
                            </p:stCondLst>
                            <p:childTnLst>
                              <p:par>
                                <p:cTn id="49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56500"/>
                            </p:stCondLst>
                            <p:childTnLst>
                              <p:par>
                                <p:cTn id="49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57500"/>
                            </p:stCondLst>
                            <p:childTnLst>
                              <p:par>
                                <p:cTn id="49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8500"/>
                            </p:stCondLst>
                            <p:childTnLst>
                              <p:par>
                                <p:cTn id="50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59500"/>
                            </p:stCondLst>
                            <p:childTnLst>
                              <p:par>
                                <p:cTn id="50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60500"/>
                            </p:stCondLst>
                            <p:childTnLst>
                              <p:par>
                                <p:cTn id="516" presetID="3" presetClass="emph" presetSubtype="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7" dur="2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82" grpId="0" animBg="1"/>
      <p:bldP spid="83" grpId="0" animBg="1"/>
      <p:bldP spid="8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62000" y="304800"/>
            <a:ext cx="7086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CỦNG CỐ KIẾN THỨC: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1052736"/>
            <a:ext cx="8136904" cy="2346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 1: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Tên do người lập trình đặt phải tuân theo các quy tắc của ngôn ngữ lập trình cũng như của chương trình dịch .Hãy chọn câu đúng nhất: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360680" marR="0" lvl="0" indent="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A.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Tên Không  được trùng với từ khóa			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360680" marR="0" lvl="0" indent="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B.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Khộng đặt tên quá dài ký tự và tên phải bắt đầu bằng chữ cái.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360680" marR="0" lvl="0" indent="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C.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Tên Không có khoảng trắng và có dấu			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360680" marR="0" lvl="0" indent="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D. Tất cả  các câu trên đều đúng.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3717032"/>
            <a:ext cx="8784976" cy="159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955" marR="0" lvl="0" indent="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 2: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Hãy chọn các tên chương trình Viết 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sai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như sau : (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n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hiều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phương án 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Baitap Pascal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	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	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Vídụ  1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		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Baitho_NguyenDu	</a:t>
            </a: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D.8A2-Baitap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	         	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CadaoVN		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.Baitap8A2</a:t>
            </a:r>
          </a:p>
          <a:p>
            <a:pPr marL="0" marR="0" lvl="0" indent="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G.Dientichhinhchunhat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	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Program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15616" y="54510"/>
            <a:ext cx="7086600" cy="86201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CỦNG CỐ KIẾN THỨC: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9981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908720"/>
            <a:ext cx="871296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b="1" i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3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Các thành phần cơ bản của một ngôn ngữ lập trình gồm những gì?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Hãy chọn phương án đúng nhất.</a:t>
            </a:r>
            <a:endParaRPr lang="en-US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30555" algn="just">
              <a:lnSpc>
                <a:spcPct val="115000"/>
              </a:lnSpc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Các từ khóa và tên.</a:t>
            </a:r>
            <a:endParaRPr lang="en-US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30555" algn="just">
              <a:lnSpc>
                <a:spcPct val="115000"/>
              </a:lnSpc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Bảng chữ cái, các từ khóa và tên.</a:t>
            </a:r>
            <a:endParaRPr lang="en-US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Bảng chữ cái và các quy tắc để viết các câu lệnh có ý nghĩa xác định, 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bố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 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 câu lệnh, … sao cho có thể tạo thành một chương trình hoàn chỉnh 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và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 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 được  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 máy tính.</a:t>
            </a:r>
            <a:endParaRPr lang="en-US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30555" algn="just">
              <a:lnSpc>
                <a:spcPct val="115000"/>
              </a:lnSpc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D.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Bảng chữ cái và các từ khóa.</a:t>
            </a:r>
            <a:endParaRPr lang="en-US" sz="1800">
              <a:solidFill>
                <a:srgbClr val="11111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62000" y="304800"/>
            <a:ext cx="7086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CỦNG CỐ KIẾN THỨC: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549443"/>
            <a:ext cx="882047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15000"/>
              </a:lnSpc>
              <a:spcAft>
                <a:spcPts val="1000"/>
              </a:spcAft>
            </a:pPr>
            <a:r>
              <a:rPr lang="en-US" b="1" i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4: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Hãy phân biệt từ khóa và tên trong chương trình trên và đánh dấu x vào ô ở cột tương ứng  hoặc ghép chọn câu  cho đúng trong bảng dưới đây</a:t>
            </a:r>
            <a:endParaRPr lang="en-US" sz="1800">
              <a:solidFill>
                <a:srgbClr val="11111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68" y="4408991"/>
            <a:ext cx="8356467" cy="2120298"/>
          </a:xfrm>
          <a:prstGeom prst="rect">
            <a:avLst/>
          </a:prstGeom>
        </p:spPr>
      </p:pic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1115616" y="54510"/>
            <a:ext cx="7086600" cy="86201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CỦNG CỐ KIẾN THỨC: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5132" y="578547"/>
            <a:ext cx="4139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THỜI GIAN : 180 giây (3 phút)</a:t>
            </a:r>
            <a:endParaRPr lang="en-US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214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908720"/>
            <a:ext cx="871296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 3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Các thành phần cơ bản của một ngôn ngữ lập trình gồm những gì?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Hãy chọn phương án đúng nhất.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630555" marR="0" lvl="0" indent="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A.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Các từ khóa và tên.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630555" marR="0" lvl="0" indent="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B.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Bảng chữ cái, các từ khóa và tên.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Bảng chữ cái và các quy tắc để viết các câu lệnh có ý nghĩa xác định,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cách</a:t>
            </a:r>
          </a:p>
          <a:p>
            <a:pPr marL="0" marR="0" lvl="0" indent="45720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bố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trí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 câu lệnh, … sao cho có thể tạo thành một chương trình hoàn chỉnh </a:t>
            </a: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và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thực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hiện được  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trên máy tính.</a:t>
            </a:r>
          </a:p>
          <a:p>
            <a:pPr marL="630555" marR="0" lvl="0" indent="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D.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Bảng chữ cái và các từ khóa.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115616" y="54510"/>
            <a:ext cx="7086600" cy="86201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CỦNG CỐ KIẾN THỨC: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04936" y="3549443"/>
            <a:ext cx="882047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marR="0" lvl="0" indent="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 4: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Hãy phân biệt từ khóa và tên trong chương trình trên và đánh dấu x vào ô ở cột tương ứng  hoặc ghép chọn câu  cho đúng trong bảng dưới đây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22" y="4437112"/>
            <a:ext cx="8356467" cy="21202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92080" y="515719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  </a:t>
            </a:r>
            <a:r>
              <a:rPr lang="en-US" sz="2000" b="1" smtClean="0">
                <a:solidFill>
                  <a:srgbClr val="FF0000"/>
                </a:solidFill>
              </a:rPr>
              <a:t>X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1841" y="5491817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  </a:t>
            </a:r>
            <a:r>
              <a:rPr lang="en-US" sz="2000" b="1" smtClean="0">
                <a:solidFill>
                  <a:srgbClr val="FF0000"/>
                </a:solidFill>
              </a:rPr>
              <a:t>X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2509" y="604911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  </a:t>
            </a:r>
            <a:r>
              <a:rPr lang="en-US" sz="2000" b="1" smtClean="0">
                <a:solidFill>
                  <a:srgbClr val="FF0000"/>
                </a:solidFill>
              </a:rPr>
              <a:t>X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0568" y="578612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  </a:t>
            </a:r>
            <a:r>
              <a:rPr lang="en-US" sz="2000" b="1" smtClean="0">
                <a:solidFill>
                  <a:srgbClr val="FF0000"/>
                </a:solidFill>
              </a:rPr>
              <a:t>X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402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115616" y="54510"/>
            <a:ext cx="7086600" cy="86201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CỦNG CỐ KIẾN THỨC: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08520" y="836712"/>
            <a:ext cx="92525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en-US" sz="2000" b="1" i="1" u="sng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5:</a:t>
            </a:r>
            <a:r>
              <a:rPr lang="en-US" sz="200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Cấu trúc chung của 1 chương trình Pascal gồm có mấy phần cơ bản ?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a).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 Phần	</a:t>
            </a:r>
            <a:r>
              <a:rPr lang="en-US" sz="2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20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 Phần 	</a:t>
            </a:r>
            <a:r>
              <a:rPr lang="en-US" sz="20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                     </a:t>
            </a:r>
            <a:r>
              <a:rPr lang="en-US" sz="20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Tất cả đều đúng</a:t>
            </a:r>
            <a:endParaRPr lang="en-US" sz="2000">
              <a:solidFill>
                <a:srgbClr val="11111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698725"/>
            <a:ext cx="9252520" cy="351584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1560" y="5214566"/>
            <a:ext cx="7344816" cy="1555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955" algn="just">
              <a:lnSpc>
                <a:spcPct val="115000"/>
              </a:lnSpc>
              <a:spcAft>
                <a:spcPts val="600"/>
              </a:spcAft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lệnh Writeln/Write/ Readln;	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	;</a:t>
            </a:r>
            <a:endParaRPr lang="en-US" smtClean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01955" algn="just">
              <a:lnSpc>
                <a:spcPct val="115000"/>
              </a:lnSpc>
              <a:spcAft>
                <a:spcPts val="60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.Từ Khóa ; Tên chương trình</a:t>
            </a:r>
            <a:endParaRPr lang="en-US" smtClean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01955" algn="just">
              <a:lnSpc>
                <a:spcPct val="115000"/>
              </a:lnSpc>
              <a:spcAft>
                <a:spcPts val="60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 viện (CRT) / Lệnh xóa màn hình(CLRSCR)</a:t>
            </a:r>
            <a:endParaRPr lang="en-US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D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Thiếu dấu ; và dấu .	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4561" y="5233375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8" name="Rectangle 7"/>
          <p:cNvSpPr/>
          <p:nvPr/>
        </p:nvSpPr>
        <p:spPr>
          <a:xfrm>
            <a:off x="6354561" y="5766775"/>
            <a:ext cx="2895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583161" y="584297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7441999" y="5725500"/>
            <a:ext cx="30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83161" y="584297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54561" y="5233375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Thời gian còn lại ...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54561" y="5233375"/>
            <a:ext cx="28956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Bắt đầu tính giờ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7802361" y="584297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583161" y="584297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313284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500"/>
                            </p:stCondLst>
                            <p:childTnLst>
                              <p:par>
                                <p:cTn id="6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500"/>
                            </p:stCondLst>
                            <p:childTnLst>
                              <p:par>
                                <p:cTn id="7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500"/>
                            </p:stCondLst>
                            <p:childTnLst>
                              <p:par>
                                <p:cTn id="7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500"/>
                            </p:stCondLst>
                            <p:childTnLst>
                              <p:par>
                                <p:cTn id="8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500"/>
                            </p:stCondLst>
                            <p:childTnLst>
                              <p:par>
                                <p:cTn id="8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500"/>
                            </p:stCondLst>
                            <p:childTnLst>
                              <p:par>
                                <p:cTn id="8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500"/>
                            </p:stCondLst>
                            <p:childTnLst>
                              <p:par>
                                <p:cTn id="9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500"/>
                            </p:stCondLst>
                            <p:childTnLst>
                              <p:par>
                                <p:cTn id="9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4500"/>
                            </p:stCondLst>
                            <p:childTnLst>
                              <p:par>
                                <p:cTn id="14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5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5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6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8500"/>
                            </p:stCondLst>
                            <p:childTnLst>
                              <p:par>
                                <p:cTn id="16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9500"/>
                            </p:stCondLst>
                            <p:childTnLst>
                              <p:par>
                                <p:cTn id="16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0500"/>
                            </p:stCondLst>
                            <p:childTnLst>
                              <p:par>
                                <p:cTn id="17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2500"/>
                            </p:stCondLst>
                            <p:childTnLst>
                              <p:par>
                                <p:cTn id="18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3500"/>
                            </p:stCondLst>
                            <p:childTnLst>
                              <p:par>
                                <p:cTn id="18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8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9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6500"/>
                            </p:stCondLst>
                            <p:childTnLst>
                              <p:par>
                                <p:cTn id="19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7500"/>
                            </p:stCondLst>
                            <p:childTnLst>
                              <p:par>
                                <p:cTn id="20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8500"/>
                            </p:stCondLst>
                            <p:childTnLst>
                              <p:par>
                                <p:cTn id="20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9500"/>
                            </p:stCondLst>
                            <p:childTnLst>
                              <p:par>
                                <p:cTn id="20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500"/>
                            </p:stCondLst>
                            <p:childTnLst>
                              <p:par>
                                <p:cTn id="2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1500"/>
                            </p:stCondLst>
                            <p:childTnLst>
                              <p:par>
                                <p:cTn id="2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2500"/>
                            </p:stCondLst>
                            <p:childTnLst>
                              <p:par>
                                <p:cTn id="2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3500"/>
                            </p:stCondLst>
                            <p:childTnLst>
                              <p:par>
                                <p:cTn id="2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4500"/>
                            </p:stCondLst>
                            <p:childTnLst>
                              <p:par>
                                <p:cTn id="2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5500"/>
                            </p:stCondLst>
                            <p:childTnLst>
                              <p:par>
                                <p:cTn id="2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6500"/>
                            </p:stCondLst>
                            <p:childTnLst>
                              <p:par>
                                <p:cTn id="2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7500"/>
                            </p:stCondLst>
                            <p:childTnLst>
                              <p:par>
                                <p:cTn id="24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8500"/>
                            </p:stCondLst>
                            <p:childTnLst>
                              <p:par>
                                <p:cTn id="24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9500"/>
                            </p:stCondLst>
                            <p:childTnLst>
                              <p:par>
                                <p:cTn id="24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0500"/>
                            </p:stCondLst>
                            <p:childTnLst>
                              <p:par>
                                <p:cTn id="258" presetID="3" presetClass="emph" presetSubtype="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115616" y="54510"/>
            <a:ext cx="7086600" cy="86201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CỦNG CỐ KIẾN THỨC: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96552" y="1052736"/>
            <a:ext cx="92525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 5: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Cấu trúc chung của 1 chương trình Pascal gồm có mấy phần cơ bản ?</a:t>
            </a:r>
          </a:p>
          <a:p>
            <a:pPr marL="457200" marR="0" lvl="0" indent="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a).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 Phần	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).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4 Phần 	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). 2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Phần                    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).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Tất cả đều đúng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3375286"/>
            <a:ext cx="8676456" cy="3501471"/>
          </a:xfrm>
          <a:prstGeom prst="rect">
            <a:avLst/>
          </a:prstGeom>
          <a:ln w="5715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68580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Cấu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trúc chung của 1 chương trình Pascal gồm có 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68580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mấy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phần cơ bản ?</a:t>
            </a:r>
          </a:p>
          <a:p>
            <a:pPr marL="457200" marR="0" lvl="0" indent="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	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). 2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Phần</a:t>
            </a:r>
          </a:p>
          <a:p>
            <a:pPr lvl="0"/>
            <a:r>
              <a:rPr lang="en-US" b="1" smtClean="0">
                <a:solidFill>
                  <a:schemeClr val="bg1"/>
                </a:solidFill>
              </a:rPr>
              <a:t>		</a:t>
            </a:r>
            <a:r>
              <a:rPr lang="en-US" sz="2000" b="1" smtClean="0">
                <a:solidFill>
                  <a:srgbClr val="0070C0"/>
                </a:solidFill>
                <a:sym typeface="Wingdings" panose="05000000000000000000" pitchFamily="2" charset="2"/>
              </a:rPr>
              <a:t>  </a:t>
            </a:r>
            <a:r>
              <a:rPr lang="en-US" sz="2000" b="1" smtClean="0">
                <a:solidFill>
                  <a:srgbClr val="0070C0"/>
                </a:solidFill>
              </a:rPr>
              <a:t>Phần </a:t>
            </a:r>
            <a:r>
              <a:rPr lang="en-US" sz="2000" b="1">
                <a:solidFill>
                  <a:srgbClr val="0070C0"/>
                </a:solidFill>
              </a:rPr>
              <a:t>khai báo:</a:t>
            </a:r>
          </a:p>
          <a:p>
            <a:pPr lvl="1"/>
            <a:r>
              <a:rPr lang="en-US" b="1" smtClean="0">
                <a:solidFill>
                  <a:schemeClr val="bg1"/>
                </a:solidFill>
              </a:rPr>
              <a:t>			</a:t>
            </a:r>
            <a:r>
              <a:rPr lang="en-US" smtClean="0">
                <a:solidFill>
                  <a:schemeClr val="bg1"/>
                </a:solidFill>
              </a:rPr>
              <a:t>Khai </a:t>
            </a:r>
            <a:r>
              <a:rPr lang="en-US">
                <a:solidFill>
                  <a:schemeClr val="bg1"/>
                </a:solidFill>
              </a:rPr>
              <a:t>báo tên chương trình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			Khai </a:t>
            </a:r>
            <a:r>
              <a:rPr lang="en-US">
                <a:solidFill>
                  <a:schemeClr val="bg1"/>
                </a:solidFill>
              </a:rPr>
              <a:t>báo thư viện và một số khai báo khác</a:t>
            </a:r>
          </a:p>
          <a:p>
            <a:pPr lvl="0"/>
            <a:r>
              <a:rPr lang="en-US" b="1" smtClean="0">
                <a:solidFill>
                  <a:schemeClr val="bg1"/>
                </a:solidFill>
              </a:rPr>
              <a:t>		</a:t>
            </a:r>
            <a:r>
              <a:rPr lang="en-US" sz="2000" b="1">
                <a:solidFill>
                  <a:srgbClr val="0070C0"/>
                </a:solidFill>
                <a:sym typeface="Wingdings" panose="05000000000000000000" pitchFamily="2" charset="2"/>
              </a:rPr>
              <a:t>  </a:t>
            </a:r>
            <a:r>
              <a:rPr lang="en-US" sz="2000" b="1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000" b="1" smtClean="0">
                <a:solidFill>
                  <a:srgbClr val="0070C0"/>
                </a:solidFill>
              </a:rPr>
              <a:t>Phần thân chương trình:</a:t>
            </a:r>
            <a:endParaRPr lang="en-US" sz="2000" b="1">
              <a:solidFill>
                <a:srgbClr val="0070C0"/>
              </a:solidFill>
            </a:endParaRPr>
          </a:p>
          <a:p>
            <a:pPr lvl="1"/>
            <a:r>
              <a:rPr lang="en-US" b="1" smtClean="0">
                <a:solidFill>
                  <a:schemeClr val="bg1"/>
                </a:solidFill>
              </a:rPr>
              <a:t>			</a:t>
            </a:r>
            <a:r>
              <a:rPr lang="en-US" smtClean="0">
                <a:solidFill>
                  <a:schemeClr val="bg1"/>
                </a:solidFill>
              </a:rPr>
              <a:t>Chứa </a:t>
            </a:r>
            <a:r>
              <a:rPr lang="en-US">
                <a:solidFill>
                  <a:schemeClr val="bg1"/>
                </a:solidFill>
              </a:rPr>
              <a:t>các câu lệnh mà máy tính cần phải thực hiện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			Đây </a:t>
            </a:r>
            <a:r>
              <a:rPr lang="en-US">
                <a:solidFill>
                  <a:schemeClr val="bg1"/>
                </a:solidFill>
              </a:rPr>
              <a:t>là phần bắt buộc phải có.</a:t>
            </a:r>
          </a:p>
          <a:p>
            <a:pPr marL="457200" marR="0" lvl="0" indent="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881792" y="1773000"/>
            <a:ext cx="792088" cy="1602286"/>
          </a:xfrm>
          <a:prstGeom prst="down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48400" y="1800330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8" name="Rectangle 7"/>
          <p:cNvSpPr/>
          <p:nvPr/>
        </p:nvSpPr>
        <p:spPr>
          <a:xfrm>
            <a:off x="6248400" y="2333730"/>
            <a:ext cx="2895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477000" y="240993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7335838" y="2292455"/>
            <a:ext cx="30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77000" y="240993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48400" y="1800330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Thời gian còn lại ...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48400" y="1800330"/>
            <a:ext cx="28956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Bắt đầu tính giờ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7696200" y="240993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6477000" y="240993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095539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500"/>
                            </p:stCondLst>
                            <p:childTnLst>
                              <p:par>
                                <p:cTn id="6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7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500"/>
                            </p:stCondLst>
                            <p:childTnLst>
                              <p:par>
                                <p:cTn id="8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500"/>
                            </p:stCondLst>
                            <p:childTnLst>
                              <p:par>
                                <p:cTn id="8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500"/>
                            </p:stCondLst>
                            <p:childTnLst>
                              <p:par>
                                <p:cTn id="9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500"/>
                            </p:stCondLst>
                            <p:childTnLst>
                              <p:par>
                                <p:cTn id="9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500"/>
                            </p:stCondLst>
                            <p:childTnLst>
                              <p:par>
                                <p:cTn id="9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2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9500"/>
                            </p:stCondLst>
                            <p:childTnLst>
                              <p:par>
                                <p:cTn id="1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6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6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7500"/>
                            </p:stCondLst>
                            <p:childTnLst>
                              <p:par>
                                <p:cTn id="17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8500"/>
                            </p:stCondLst>
                            <p:childTnLst>
                              <p:par>
                                <p:cTn id="17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9500"/>
                            </p:stCondLst>
                            <p:childTnLst>
                              <p:par>
                                <p:cTn id="17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8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8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2500"/>
                            </p:stCondLst>
                            <p:childTnLst>
                              <p:par>
                                <p:cTn id="19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3500"/>
                            </p:stCondLst>
                            <p:childTnLst>
                              <p:par>
                                <p:cTn id="19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4500"/>
                            </p:stCondLst>
                            <p:childTnLst>
                              <p:par>
                                <p:cTn id="19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5500"/>
                            </p:stCondLst>
                            <p:childTnLst>
                              <p:par>
                                <p:cTn id="20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6500"/>
                            </p:stCondLst>
                            <p:childTnLst>
                              <p:par>
                                <p:cTn id="20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7500"/>
                            </p:stCondLst>
                            <p:childTnLst>
                              <p:par>
                                <p:cTn id="21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8500"/>
                            </p:stCondLst>
                            <p:childTnLst>
                              <p:par>
                                <p:cTn id="2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9500"/>
                            </p:stCondLst>
                            <p:childTnLst>
                              <p:par>
                                <p:cTn id="2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500"/>
                            </p:stCondLst>
                            <p:childTnLst>
                              <p:par>
                                <p:cTn id="2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1500"/>
                            </p:stCondLst>
                            <p:childTnLst>
                              <p:par>
                                <p:cTn id="22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2500"/>
                            </p:stCondLst>
                            <p:childTnLst>
                              <p:par>
                                <p:cTn id="2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3500"/>
                            </p:stCondLst>
                            <p:childTnLst>
                              <p:par>
                                <p:cTn id="23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4500"/>
                            </p:stCondLst>
                            <p:childTnLst>
                              <p:par>
                                <p:cTn id="2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5500"/>
                            </p:stCondLst>
                            <p:childTnLst>
                              <p:par>
                                <p:cTn id="2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6500"/>
                            </p:stCondLst>
                            <p:childTnLst>
                              <p:par>
                                <p:cTn id="2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7500"/>
                            </p:stCondLst>
                            <p:childTnLst>
                              <p:par>
                                <p:cTn id="2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8500"/>
                            </p:stCondLst>
                            <p:childTnLst>
                              <p:par>
                                <p:cTn id="25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9500"/>
                            </p:stCondLst>
                            <p:childTnLst>
                              <p:par>
                                <p:cTn id="25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60500"/>
                            </p:stCondLst>
                            <p:childTnLst>
                              <p:par>
                                <p:cTn id="269" presetID="3" presetClass="emph" presetSubtype="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theme/theme1.xml><?xml version="1.0" encoding="utf-8"?>
<a:theme xmlns:a="http://schemas.openxmlformats.org/drawingml/2006/main" name="1_Digital Dots">
  <a:themeElements>
    <a:clrScheme name="1_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1_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per">
  <a:themeElements>
    <a:clrScheme name="Paper 1">
      <a:dk1>
        <a:srgbClr val="444D26"/>
      </a:dk1>
      <a:lt1>
        <a:srgbClr val="FFFFFF"/>
      </a:lt1>
      <a:dk2>
        <a:srgbClr val="000000"/>
      </a:dk2>
      <a:lt2>
        <a:srgbClr val="FEFAC9"/>
      </a:lt2>
      <a:accent1>
        <a:srgbClr val="A5B592"/>
      </a:accent1>
      <a:accent2>
        <a:srgbClr val="F3A447"/>
      </a:accent2>
      <a:accent3>
        <a:srgbClr val="AAAAAA"/>
      </a:accent3>
      <a:accent4>
        <a:srgbClr val="DADADA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aper 1">
        <a:dk1>
          <a:srgbClr val="444D26"/>
        </a:dk1>
        <a:lt1>
          <a:srgbClr val="FFFFFF"/>
        </a:lt1>
        <a:dk2>
          <a:srgbClr val="000000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AAAAAA"/>
        </a:accent3>
        <a:accent4>
          <a:srgbClr val="DADADA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Layers">
  <a:themeElements>
    <a:clrScheme name="1_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1_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1427</Words>
  <Application>Microsoft Office PowerPoint</Application>
  <PresentationFormat>On-screen Show (4:3)</PresentationFormat>
  <Paragraphs>471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46" baseType="lpstr">
      <vt:lpstr>Arial</vt:lpstr>
      <vt:lpstr>Arial Unicode MS</vt:lpstr>
      <vt:lpstr>Calibri</vt:lpstr>
      <vt:lpstr>Calibri Light</vt:lpstr>
      <vt:lpstr>Constantia</vt:lpstr>
      <vt:lpstr>Oswald</vt:lpstr>
      <vt:lpstr>Symbol</vt:lpstr>
      <vt:lpstr>Tahoma</vt:lpstr>
      <vt:lpstr>Times New Roman</vt:lpstr>
      <vt:lpstr>Trebuchet MS</vt:lpstr>
      <vt:lpstr>Wingdings</vt:lpstr>
      <vt:lpstr>Wingdings 2</vt:lpstr>
      <vt:lpstr>Wingdings 3</vt:lpstr>
      <vt:lpstr>1_Digital Dots</vt:lpstr>
      <vt:lpstr>Paper</vt:lpstr>
      <vt:lpstr>1_Layers</vt:lpstr>
      <vt:lpstr>Facet</vt:lpstr>
      <vt:lpstr>5_Office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Hoang Dung Co.,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 quen voi chuong trinh va ngon ngu lap trinh</dc:title>
  <dc:creator>Dang Huu Hoang</dc:creator>
  <dc:description>Tin 8</dc:description>
  <cp:lastModifiedBy>ICT_MSD2020</cp:lastModifiedBy>
  <cp:revision>106</cp:revision>
  <dcterms:created xsi:type="dcterms:W3CDTF">2007-08-16T14:08:14Z</dcterms:created>
  <dcterms:modified xsi:type="dcterms:W3CDTF">2021-09-24T04:46:06Z</dcterms:modified>
</cp:coreProperties>
</file>